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8" r:id="rId4"/>
    <p:sldMasterId id="2147483700" r:id="rId5"/>
    <p:sldMasterId id="2147483712" r:id="rId6"/>
  </p:sldMasterIdLst>
  <p:notesMasterIdLst>
    <p:notesMasterId r:id="rId61"/>
  </p:notesMasterIdLst>
  <p:handoutMasterIdLst>
    <p:handoutMasterId r:id="rId62"/>
  </p:handoutMasterIdLst>
  <p:sldIdLst>
    <p:sldId id="256" r:id="rId7"/>
    <p:sldId id="358" r:id="rId8"/>
    <p:sldId id="360" r:id="rId9"/>
    <p:sldId id="356" r:id="rId10"/>
    <p:sldId id="258" r:id="rId11"/>
    <p:sldId id="359" r:id="rId12"/>
    <p:sldId id="361" r:id="rId13"/>
    <p:sldId id="351" r:id="rId14"/>
    <p:sldId id="335" r:id="rId15"/>
    <p:sldId id="336" r:id="rId16"/>
    <p:sldId id="337" r:id="rId17"/>
    <p:sldId id="339" r:id="rId18"/>
    <p:sldId id="340" r:id="rId19"/>
    <p:sldId id="261" r:id="rId20"/>
    <p:sldId id="363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2" r:id="rId29"/>
    <p:sldId id="270" r:id="rId30"/>
    <p:sldId id="273" r:id="rId31"/>
    <p:sldId id="364" r:id="rId32"/>
    <p:sldId id="274" r:id="rId33"/>
    <p:sldId id="279" r:id="rId34"/>
    <p:sldId id="278" r:id="rId35"/>
    <p:sldId id="341" r:id="rId36"/>
    <p:sldId id="276" r:id="rId37"/>
    <p:sldId id="277" r:id="rId38"/>
    <p:sldId id="280" r:id="rId39"/>
    <p:sldId id="281" r:id="rId40"/>
    <p:sldId id="287" r:id="rId41"/>
    <p:sldId id="288" r:id="rId42"/>
    <p:sldId id="285" r:id="rId43"/>
    <p:sldId id="342" r:id="rId44"/>
    <p:sldId id="282" r:id="rId45"/>
    <p:sldId id="362" r:id="rId46"/>
    <p:sldId id="284" r:id="rId47"/>
    <p:sldId id="291" r:id="rId48"/>
    <p:sldId id="292" r:id="rId49"/>
    <p:sldId id="367" r:id="rId50"/>
    <p:sldId id="294" r:id="rId51"/>
    <p:sldId id="365" r:id="rId52"/>
    <p:sldId id="366" r:id="rId53"/>
    <p:sldId id="295" r:id="rId54"/>
    <p:sldId id="296" r:id="rId55"/>
    <p:sldId id="297" r:id="rId56"/>
    <p:sldId id="300" r:id="rId57"/>
    <p:sldId id="298" r:id="rId58"/>
    <p:sldId id="355" r:id="rId59"/>
    <p:sldId id="334" r:id="rId60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400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23199" cy="492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27" tIns="39596" rIns="78827" bIns="39596" anchor="t" anchorCtr="0" compatLnSpc="0">
            <a:noAutofit/>
          </a:bodyPr>
          <a:lstStyle/>
          <a:p>
            <a:pPr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quarter" idx="1"/>
          </p:nvPr>
        </p:nvSpPr>
        <p:spPr>
          <a:xfrm>
            <a:off x="3812755" y="1"/>
            <a:ext cx="2923199" cy="492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27" tIns="39596" rIns="78827" bIns="39596" anchor="t" anchorCtr="0" compatLnSpc="0">
            <a:noAutofit/>
          </a:bodyPr>
          <a:lstStyle/>
          <a:p>
            <a:pPr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2"/>
          </p:nvPr>
        </p:nvSpPr>
        <p:spPr>
          <a:xfrm>
            <a:off x="0" y="9373322"/>
            <a:ext cx="2923199" cy="492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27" tIns="39596" rIns="78827" bIns="39596" anchor="b" anchorCtr="0" compatLnSpc="0">
            <a:noAutofit/>
          </a:bodyPr>
          <a:lstStyle/>
          <a:p>
            <a:pPr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3"/>
          </p:nvPr>
        </p:nvSpPr>
        <p:spPr>
          <a:xfrm>
            <a:off x="3812755" y="9373322"/>
            <a:ext cx="2923199" cy="492843"/>
          </a:xfrm>
          <a:prstGeom prst="rect">
            <a:avLst/>
          </a:prstGeom>
          <a:noFill/>
          <a:ln>
            <a:noFill/>
          </a:ln>
        </p:spPr>
        <p:txBody>
          <a:bodyPr vert="horz" wrap="none" lIns="78827" tIns="39596" rIns="78827" bIns="39596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062CC5-B442-4B21-8C24-4B18E042F83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200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0834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876300"/>
            <a:ext cx="5767388" cy="43259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3"/>
          </p:nvPr>
        </p:nvSpPr>
        <p:spPr>
          <a:xfrm>
            <a:off x="742676" y="5479560"/>
            <a:ext cx="5939997" cy="51912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4" name="Rezervirano mjesto zaglavlja 3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3222363" cy="576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25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idx="1"/>
          </p:nvPr>
        </p:nvSpPr>
        <p:spPr>
          <a:xfrm>
            <a:off x="4202638" y="1"/>
            <a:ext cx="3222363" cy="576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25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1" y="10959843"/>
            <a:ext cx="3222363" cy="576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25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25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CCCCB99-7BEA-49D9-9B4B-14AD44CD9A3F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76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hr-H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E23DF7-2EC7-4552-8D76-DA77C975999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99D692-8FB7-48AA-9CD1-05B10C508BC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6F8CA3-0976-4B48-B605-57765CD8B691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08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AB8F5-570E-4A8E-AF20-C643F6A8B42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5426A2-374A-411F-BA43-39D84B3CFAB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990" tIns="44990" rIns="89990" bIns="44990" anchor="t" anchorCtr="0" compatLnSpc="0">
            <a:noAutofit/>
          </a:bodyPr>
          <a:lstStyle/>
          <a:p>
            <a:pPr defTabSz="91425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E772B8-5936-438D-AC12-B57E394901CB}" type="slidenum">
              <a:rPr/>
              <a:pPr defTabSz="91425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hr-HR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E093BE-BAEB-4315-9259-730EDCB85C2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7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67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1F8700-F7E7-4048-92AF-9E40C81E6DF5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FB375-F101-4EAC-AFDC-3709AFF9383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AC93C4-E4A4-49D4-8A2B-B02CE9E7268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33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3301BC-AE68-4D16-9023-E9042120363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EC84D2-87C7-45AB-9E9D-38E6F2671545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1165A5-C1A8-4BD5-8CDD-CBD0C678B48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429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52A084-7CE5-4768-AA8D-7C7E9672018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hr-HR" sz="14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CAD9E3-CE84-48A9-A8F7-2B9E095C864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hr-HR" sz="14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4B9DE7-3276-4EA4-B34D-5121E2C07365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hr-HR" sz="14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94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D2D8B5-C84E-403D-B5EC-390FE4448ABA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A8233C-D173-451E-A4B4-2B8FB2B1715A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FA31EA-523A-40C7-BE4A-7B3A7323A0D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78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9A2F7D-6E1C-4A65-A729-84A5AAFF02A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D6913C-9FBA-44A5-BBD3-CFEADAF4B9F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584816-22D6-4858-B830-147989604511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83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0D1E41-FBE0-48A9-AA90-B6BCFBE6BF4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035768-FC4B-45A9-99F7-1C11797D9CF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026C5E-BF79-4904-9FB5-7B003FCCC56F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111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7BF5E3-E8EF-4ECD-83F0-7C6B4511D64D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043E34-D437-40D6-90AB-3C901F97D47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458A27-1DFB-4A8D-931E-78901CDA335A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207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483839-0293-4752-9EED-85170911151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0A5E07-3916-4878-80EA-9838C7E1EF49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7A4F42-F26B-4F99-8220-2F6EA205CD6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408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E537D7-352D-4989-8337-88AE4AFEA44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CD118C-70A4-422F-879F-14483C0F723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18579A-B5D2-4B1A-90C7-1059E67EC81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92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32A0D5-1FD5-4195-9560-137A76A7E2A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F91F58-D371-486F-8300-0D72F8584F5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990" tIns="44990" rIns="89990" bIns="44990" anchor="t" anchorCtr="0" compatLnSpc="0">
            <a:noAutofit/>
          </a:bodyPr>
          <a:lstStyle/>
          <a:p>
            <a:pPr defTabSz="91425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147D2C-B41F-4A9E-AF4E-0327F85DCDDD}" type="slidenum">
              <a:rPr/>
              <a:pPr defTabSz="91425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hr-HR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0DCC08-C0E3-4119-8272-0D72B3BB017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7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108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E0E4AB-E610-45FC-89F8-04D6E9BE79D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CB825A-08DE-4BBF-8EC8-64FFE84C3F6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8D1E59-F3BF-4925-B51C-9FBD2698F97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005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8CCC15-AC3D-4F82-9C65-6BCC5C1CA1D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53502-A717-4DD5-86DA-F0DE7826874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6" y="5479560"/>
            <a:ext cx="5939997" cy="51915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169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77515A-80F2-4C8D-8D18-B670369A8A5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F2A727-4F26-47A1-B3E6-5DD8AB769D3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7C7648-84E7-4075-8DB4-63FFD08B6D8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024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876872-B329-4148-811A-66262968EE9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84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39C079-040B-4BEB-8EBF-E74ACC12AB8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hr-HR" sz="14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64A0E9-B56B-42D0-AEC4-7484B5713C81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hr-HR" sz="14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B3282B-F09C-4730-A4DE-2D105B0D9AB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hr-HR" sz="1400" kern="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949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6CF6EF-ADDB-41AF-AF25-581A31D32055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70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904B15-1977-4E12-A245-DF15C7E7362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811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A69E26-9AB7-4CD2-819C-98A14A31A41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109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E39BED-838F-48E9-97BA-5CC57C05079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392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C88506-3CE4-44D9-8B35-FF05EF06898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85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139AF0-B779-423E-982E-0E43DEA5049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F7F9A3-D747-49F4-B921-29FAA6D2E9B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ECB94-5350-4D86-BD8F-6C407F47640F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130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89EBA7-3E95-4CFE-B78A-C1352CFB19A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892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809323-AA79-43EB-936B-EFC64CE9F60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99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77EA2E-8269-4EE8-B614-068976FA3E2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502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4FB898-0983-454E-B863-AFE127FB84A9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973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028AB0-F6BB-43BC-AEE1-5CEFB03A4A61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210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BE624E-9434-4AA6-8C1F-4D31BBC6DD6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6" y="5479560"/>
            <a:ext cx="5939997" cy="51915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931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261B27-9D89-42AE-BA45-E8B77D7EBA8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1C6849-3504-4B70-BE58-60533F15172D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6" y="5479560"/>
            <a:ext cx="5939997" cy="519156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568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BF0A07-02D5-425C-A9E8-2D7D0BE9D55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125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6A0C5A-5213-4EE2-B225-B7EA4CDCCB2F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7338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C30233-D77D-4182-9251-FE6C3F72705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25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5327" y="5522006"/>
            <a:ext cx="5962244" cy="523156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544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B732D1-B973-420F-9478-1BF43140A92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39502B-F1B4-4589-BB7A-E6FD88B83F28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EA826B-7BA9-46D0-B5A1-2E876F75B89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504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262DF5-F0F5-49CC-878B-2BAF3E774DE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92E6F0-56EA-484F-9CA1-34A4123CA39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3E0353-90E7-44D6-849C-1C1E855EA4F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9055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542634-817A-4669-B409-DBDA75FCE1C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ABCC1B-94B6-4AB2-BF18-E6990183690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3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84DE3A-7B39-456E-9C83-C7A33668C3B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32685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84AE8C-10CA-4D3B-8966-CD88490DBE3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ABA0CE-5518-4F33-ADB6-9046178AF9DA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68AE04-AB10-4864-8972-EF02ECBE96F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3327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2258D0-A9C2-49D9-A0AC-3048A6CDACB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68B3EF-DB15-4CCD-B9BE-5E22C3DAD51F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003964-8649-4DC6-B9F9-8D021B64442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03288" y="750888"/>
            <a:ext cx="4929187" cy="3697287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673556" y="4686482"/>
            <a:ext cx="5388120" cy="4439878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1036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0CF061-F2EC-4FBC-A625-DCDF0084D875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AE5C6A-18A4-49E0-B13F-76A3CC7BEE9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DBD5B5-3E73-4D31-8D99-4E42967C16A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9391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D5DDA4-D4BC-454A-B8D5-14928D347B2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7DAE45-1EFF-41A7-B7FE-8F4E0BD2D9F9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990" tIns="44990" rIns="89990" bIns="44990" anchor="t" anchorCtr="0" compatLnSpc="0">
            <a:noAutofit/>
          </a:bodyPr>
          <a:lstStyle/>
          <a:p>
            <a:pPr defTabSz="91425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886BBD-20FE-4637-9D50-89F2F27F5BC7}" type="slidenum">
              <a:rPr/>
              <a:pPr defTabSz="91425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hr-HR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85386E-7AC4-4ED9-8ADA-E01787D9468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7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3748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E7045C-CC11-4D27-A04B-D72E103C78A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C5D4F-D35F-4EB3-B614-0BD97FE273B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766F09-8F37-4B19-8452-C836CD804F87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0582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943035-0702-44CC-AFA5-2391EE32AAF6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7FD3C3-A12E-4F65-A03D-1F133A91503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4071FD-BE55-45D8-8551-744BDB558B3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03288" y="750888"/>
            <a:ext cx="4929187" cy="3697287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673557" y="4686483"/>
            <a:ext cx="5387763" cy="4439521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6212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D96D2E-C9D0-4FAD-9BE8-75F0E0D174F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75F247-7B65-49EE-8AC5-1CAB27177B92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23513D-E391-4CA6-9F7A-51C7D9B56445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54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30775" cy="369887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673557" y="4686483"/>
            <a:ext cx="5387763" cy="4439521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15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5327" y="5522006"/>
            <a:ext cx="5962244" cy="523156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37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BBB216-3023-4B96-A131-49B717901F8F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336352-98F9-48B7-A41A-100A7FC4313C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412C2D-6AC8-4ED0-8F95-5A81397971D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828675" y="876300"/>
            <a:ext cx="5767388" cy="432593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742675" y="5479560"/>
            <a:ext cx="5939640" cy="5191204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917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A4EE89-52E3-42AE-836E-8DA5DA46374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B0DFC1-91D5-4C99-9429-3B2A0458F90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990" tIns="44990" rIns="89990" bIns="44990" anchor="t" anchorCtr="0" compatLnSpc="0">
            <a:noAutofit/>
          </a:bodyPr>
          <a:lstStyle/>
          <a:p>
            <a:pPr defTabSz="91425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D18894-517E-489C-9F12-61EC43414522}" type="slidenum">
              <a:rPr/>
              <a:pPr defTabSz="91425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hr-HR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993ADC-4FAD-4B87-AE2B-8CF1163A099E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7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5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C027AE-E91E-4EB2-80F7-C61E28E14851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9A9FD0-3469-4E15-9BA0-0EDFEB78A133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990" tIns="44990" rIns="89990" bIns="44990" anchor="t" anchorCtr="0" compatLnSpc="0">
            <a:noAutofit/>
          </a:bodyPr>
          <a:lstStyle/>
          <a:p>
            <a:pPr defTabSz="91425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4FAD63-369D-4873-AD06-82C856330060}" type="slidenum">
              <a:rPr/>
              <a:pPr defTabSz="91425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hr-HR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15B9B5-06A2-46C3-96D6-2D43D316602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7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213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B55F70-ECE5-4CC7-BC20-D4D71B7B3174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435373-E0AD-4D02-936B-8492AD75838B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990" tIns="44990" rIns="89990" bIns="44990" anchor="t" anchorCtr="0" compatLnSpc="0">
            <a:noAutofit/>
          </a:bodyPr>
          <a:lstStyle/>
          <a:p>
            <a:pPr defTabSz="91425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31CAF9-3198-4753-8217-E665CF81F61C}" type="slidenum">
              <a:rPr/>
              <a:pPr defTabSz="91425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hr-HR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zervirano mjesto broja slajda 6"/>
          <p:cNvSpPr txBox="1"/>
          <p:nvPr/>
        </p:nvSpPr>
        <p:spPr>
          <a:xfrm>
            <a:off x="4202638" y="10959843"/>
            <a:ext cx="3222363" cy="576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algn="r" defTabSz="914259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0F73AE-7F1E-4BF5-9C30-516F76BD5BB0}" type="slidenum">
              <a:rPr/>
              <a:pPr algn="r" defTabSz="914259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hr-HR" sz="1400" dirty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7" name="Rezervirano mjesto bilježaka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356"/>
          </a:xfrm>
        </p:spPr>
        <p:txBody>
          <a:bodyPr lIns="89990" tIns="44990" rIns="89990" bIns="44990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1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/>
          <a:lstStyle>
            <a:lvl1pPr hangingPunct="1">
              <a:defRPr sz="60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AD9D2E-D106-435F-858F-E056E4643DC2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0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614DF3-39BA-49D9-B67F-3032C08CDE52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8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65E53C-6B17-47B2-ACA9-2B523E08BA89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9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3305A5-6EAC-43D7-A8DA-E1A2CE966865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2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BED075-4371-44E5-924F-86844E3A3F07}" type="slidenum">
              <a:rPr/>
              <a:pPr lvl="0"/>
              <a:t>‹#›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7995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/>
          <a:lstStyle>
            <a:lvl1pPr hangingPunct="1">
              <a:defRPr sz="60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5C35A-7C39-4E12-B0D0-2443BB040123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20857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50D127-9AAE-4501-935C-C86F49A58150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sadržaja 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 anchorCtr="0"/>
          <a:lstStyle>
            <a:lvl1pPr algn="l" hangingPunct="1">
              <a:defRPr sz="60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D890FD-5CF9-4CBC-96EA-D08725909C21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39336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C67A3-93CC-45A3-8A91-86F7F29F7D5F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38551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A41E4-06E4-46AF-9D5D-4B80E4190465}" type="slidenum">
              <a:rPr/>
              <a:pPr lvl="0"/>
              <a:t>‹#›</a:t>
            </a:fld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8380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broja slajda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09F85-2B16-4BF0-BB19-76C3BF603757}" type="slidenum">
              <a:rPr/>
              <a:pPr lvl="0"/>
              <a:t>‹#›</a:t>
            </a:fld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28675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2000">
                <a:solidFill>
                  <a:srgbClr val="80808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000EC-AFBC-4A66-B9E3-0694BE5EAE3B}" type="slidenum">
              <a:rPr/>
              <a:pPr lvl="0"/>
              <a:t>‹#›</a:t>
            </a:fld>
            <a:endParaRPr lang="hr-HR"/>
          </a:p>
        </p:txBody>
      </p:sp>
      <p:sp>
        <p:nvSpPr>
          <p:cNvPr id="7" name="Rezervirano mjesto sadržaja 6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sadržaja 7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1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E7E7E-C62D-416A-91D2-2D4A222715BB}" type="slidenum">
              <a:rPr/>
              <a:pPr lvl="0"/>
              <a:t>‹#›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Naslov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4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32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45E4B-C36E-411A-B403-4589F1D07975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6979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44355-8F8A-456A-9ECC-D4BAD7AE7277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8185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9CAAD-2B92-4E96-8AA1-7BAA73EBEFC7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4964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17767E-95BE-488E-BC9A-9D55926C83DF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7428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5f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CE6F61-4A80-4A16-8F6D-7ADF78221166}" type="slidenum">
              <a:rPr/>
              <a:pPr lvl="0"/>
              <a:t>‹#›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Naslov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8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D7E150-7265-472D-A171-F1AC309E58FC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39681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0D7A5E-9BAF-4EC3-A804-B0E6E7E790D2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37529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535039"/>
            <a:ext cx="4039919" cy="639357"/>
          </a:xfrm>
        </p:spPr>
        <p:txBody>
          <a:bodyPr anchor="b"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B167BA-CA18-4C8E-89E5-78C49DB10CA6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37525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6E777A-63D2-4009-9EE1-5503AD0CFD11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36210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 anchorCtr="0"/>
          <a:lstStyle>
            <a:lvl1pPr algn="l" hangingPunct="1">
              <a:defRPr sz="60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88205D-417F-4FE3-9694-93AB703CCF51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2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535039"/>
            <a:ext cx="1943282" cy="639723"/>
          </a:xfrm>
        </p:spPr>
        <p:txBody>
          <a:bodyPr anchor="b"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2552757" y="1535039"/>
            <a:ext cx="1944718" cy="639723"/>
          </a:xfrm>
        </p:spPr>
        <p:txBody>
          <a:bodyPr anchor="b"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C61AB-2F98-4F83-858B-E995F76C7E45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367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 anchor="b"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 anchor="b"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DF960-2962-4F5E-AF42-1AE8F75A941F}" type="slidenum">
              <a:rPr/>
              <a:pPr lvl="0"/>
              <a:t>‹#›</a:t>
            </a:fld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25301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broja slajda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98E4FE-80E4-4A20-A338-2C6336545621}" type="slidenum">
              <a:rPr/>
              <a:pPr lvl="0"/>
              <a:t>‹#›</a:t>
            </a:fld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703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56E0B-3B5C-485E-9C2E-4619DBE67860}" type="slidenum">
              <a:rPr/>
              <a:pPr lvl="0"/>
              <a:t>‹#›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Naslov 3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5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b"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32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F5326C-2559-4AD6-A8BB-AD01B04A6710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25584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b"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6A0D48-1A02-4B00-AEBD-9E4009950C8B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6686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8E0E6-C8D4-4DFF-AB6D-9DD731077F95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5867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19000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76"/>
            <a:ext cx="6019915" cy="1900077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89D4E-6824-4923-B3A1-169D03511453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4538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/>
          <a:lstStyle>
            <a:lvl1pPr hangingPunct="1">
              <a:defRPr sz="60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F1613-4B84-4D3E-9CA4-580227B8868E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0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C80CC-6301-4284-BC31-CE163E3629A4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2000">
                <a:solidFill>
                  <a:srgbClr val="80808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2000">
                <a:solidFill>
                  <a:srgbClr val="80808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E67DC-0FA5-481C-8255-043FC4E94373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 anchorCtr="0"/>
          <a:lstStyle>
            <a:lvl1pPr algn="l" hangingPunct="1">
              <a:defRPr sz="60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D9CE2-E5F7-436A-AD19-6712E02EF63C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0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3AD3C-ABE0-43C4-AD76-B27E09CF4712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4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9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948CA5-B7C6-44C0-B8A4-B63DB60D1F01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2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310A7-CC35-424D-8B91-6E66E9BDBA86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64BF12-F461-413A-9CBC-4745B68D90B9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Naslov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teksta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6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32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77C10D-A349-4F48-B550-03FF6E19E852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3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2ACAD-4807-4EF1-846C-4B65367E1726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7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D8F994-6763-45A1-9479-6DC673F84F1B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68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A0F8AB-E0A3-438C-A36E-E0B599F3AC71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2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63B48-90F5-4A0A-A2EC-14D813443565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5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2000">
                <a:solidFill>
                  <a:srgbClr val="80808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2000">
                <a:solidFill>
                  <a:srgbClr val="80808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9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5E8654-CD48-46A4-9330-9809FCD031F8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69274" y="2160718"/>
            <a:ext cx="3087361" cy="3880082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98ED3-F1F3-46D3-8322-2E09D30BE9CC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6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430FF-0880-4F8E-99C0-DD1A50C826D7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5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68561" y="2160718"/>
            <a:ext cx="1466999" cy="3879716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5487835" y="2160718"/>
            <a:ext cx="1468444" cy="3879716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E104A5-7E50-4EB9-A6CE-CF27FF27185D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2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9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23FFF-69CC-4E15-83B1-2C740B40D6DA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0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76816D-536D-4099-87E2-24F7DCBCAF24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8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37F8D6-B9C3-49C7-A4D4-D7A1B6630A82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Naslov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Rezervirano mjesto teksta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0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32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AF11D0-C261-42CC-8687-38DBBCEECE55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9DB9A-8615-4791-8538-B075ED10BF8A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4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FA169A-8BBF-442A-A7CC-1D89C1C634C4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0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5370481" y="609484"/>
            <a:ext cx="1585798" cy="5430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609484" y="609484"/>
            <a:ext cx="4608356" cy="5430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DE1692-0795-4454-9A23-37700A912547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52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A8994-E5B3-42B1-9E6C-CB59CF05988F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2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97563E-75D9-4EB2-9D2E-9ABF1301163E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670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609484" y="1449360"/>
            <a:ext cx="6594122" cy="4499643"/>
          </a:xfrm>
        </p:spPr>
        <p:txBody>
          <a:bodyPr/>
          <a:lstStyle>
            <a:lvl1pPr marL="431999" indent="-323999" algn="just"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C50E2-83E2-48B0-B7FA-9F5670B4C52F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2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456FD3-4D7F-4C19-BB76-FC8E14F48AF3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20685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609484" y="1449360"/>
            <a:ext cx="3220919" cy="4498921"/>
          </a:xfrm>
        </p:spPr>
        <p:txBody>
          <a:bodyPr/>
          <a:lstStyle>
            <a:lvl1pPr marL="431999" indent="-323999" algn="just">
              <a:spcAft>
                <a:spcPts val="1415"/>
              </a:spcAft>
              <a:defRPr sz="2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3983044" y="1449360"/>
            <a:ext cx="3220919" cy="4498921"/>
          </a:xfrm>
        </p:spPr>
        <p:txBody>
          <a:bodyPr/>
          <a:lstStyle>
            <a:lvl1pPr marL="431999" indent="-323999" algn="just">
              <a:spcAft>
                <a:spcPts val="1415"/>
              </a:spcAft>
              <a:defRPr sz="2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B87AF-2F87-468A-B4CD-920941B82C01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sadržaja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7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/>
          <a:lstStyle>
            <a:lvl1pPr marL="431999" indent="-323999" algn="just">
              <a:spcAft>
                <a:spcPts val="1415"/>
              </a:spcAft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/>
          <a:lstStyle>
            <a:lvl1pPr marL="431999" indent="-323999" algn="just">
              <a:spcAft>
                <a:spcPts val="1415"/>
              </a:spcAft>
              <a:defRPr sz="24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7B75D8-D1BC-438A-8986-9A3BE4434111}" type="slidenum">
              <a:rPr/>
              <a:pPr lvl="0"/>
              <a:t>‹#›</a:t>
            </a:fld>
            <a:endParaRPr lang="hr-HR"/>
          </a:p>
        </p:txBody>
      </p:sp>
      <p:sp>
        <p:nvSpPr>
          <p:cNvPr id="8" name="Rezervirano mjesto podnožj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42600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broja slajda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0991A5-D8F3-45DE-A883-7FF955D24B0F}" type="slidenum">
              <a:rPr/>
              <a:pPr lvl="0"/>
              <a:t>‹#›</a:t>
            </a:fld>
            <a:endParaRPr lang="hr-HR"/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41277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5E7B5-DCA3-424A-9D45-ADCF647AC4C7}" type="slidenum">
              <a:rPr/>
              <a:pPr lvl="0"/>
              <a:t>‹#›</a:t>
            </a:fld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Naslov 3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/>
          <a:lstStyle>
            <a:lvl1pPr marL="431999" indent="-323999" algn="just">
              <a:spcAft>
                <a:spcPts val="1415"/>
              </a:spcAft>
              <a:defRPr sz="32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7F1D91-6E74-47DC-B3BF-7B5304897C44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9649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Ctr="1"/>
          <a:lstStyle>
            <a:lvl1pPr algn="ctr" hangingPunct="0">
              <a:buNone/>
              <a:defRPr sz="44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9C78A-C473-4E2D-85C9-D978FACD0E17}" type="slidenum">
              <a:rPr/>
              <a:pPr lvl="0"/>
              <a:t>‹#›</a:t>
            </a:fld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152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89829-5F23-4B61-8A01-69D67C0A2E14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13049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3" name="Rezervirano mjesto podnožj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2DBA3D-D0E5-480D-BE07-C4422E8F1689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Naslov 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teksta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0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5556241" y="250920"/>
            <a:ext cx="1647721" cy="569736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609484" y="250920"/>
            <a:ext cx="4794116" cy="56973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F91BE-2F7F-49F1-8093-1D53660445C0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4066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/>
          <a:lstStyle>
            <a:lvl1pPr>
              <a:spcAft>
                <a:spcPts val="1415"/>
              </a:spcAft>
              <a:defRPr sz="1800">
                <a:solidFill>
                  <a:srgbClr val="40404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EBE6DB-7D4F-4493-A80D-CE7E49FCE379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Rezervirano mjesto sadržaja 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7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7A46B-B505-4A94-B1E1-D8B9604B8385}" type="slidenum">
              <a:rPr/>
              <a:pPr lvl="0"/>
              <a:t>‹#›</a:t>
            </a:fld>
            <a:endParaRPr lang="hr-HR"/>
          </a:p>
        </p:txBody>
      </p:sp>
      <p:sp>
        <p:nvSpPr>
          <p:cNvPr id="5" name="Rezervirano mjesto podnožj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  <p:extLst>
      <p:ext uri="{BB962C8B-B14F-4D97-AF65-F5344CB8AC3E}">
        <p14:creationId xmlns:p14="http://schemas.microsoft.com/office/powerpoint/2010/main" val="24913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 anchorCtr="0"/>
          <a:lstStyle>
            <a:lvl1pPr algn="l" hangingPunct="1">
              <a:spcAft>
                <a:spcPts val="1415"/>
              </a:spcAft>
              <a:defRPr sz="3200">
                <a:solidFill>
                  <a:srgbClr val="808080"/>
                </a:solidFill>
                <a:latin typeface="Calibri" pitchFamily="18"/>
              </a:defRPr>
            </a:lvl1pPr>
          </a:lstStyle>
          <a:p>
            <a:pPr lvl="0"/>
            <a:r>
              <a:rPr lang="hr-HR"/>
              <a:t>Uredite stilove teksta matrice</a:t>
            </a:r>
            <a:br>
              <a:rPr lang="hr-HR"/>
            </a:br>
            <a:r>
              <a:rPr lang="hr-HR"/>
              <a:t>Druga razina</a:t>
            </a:r>
            <a:br>
              <a:rPr lang="hr-HR"/>
            </a:br>
            <a:r>
              <a:rPr lang="hr-HR"/>
              <a:t>Treća razina</a:t>
            </a:r>
            <a:br>
              <a:rPr lang="hr-HR"/>
            </a:br>
            <a:r>
              <a:rPr lang="hr-HR"/>
              <a:t>Četvrta razina</a:t>
            </a:r>
            <a:br>
              <a:rPr lang="hr-HR"/>
            </a:br>
            <a:r>
              <a:rPr lang="hr-HR"/>
              <a:t>Peta razina</a:t>
            </a:r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21EF4-08BF-4A39-BCB7-C66FD63BA701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7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Calibri" pitchFamily="18"/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21E3BC-512C-4809-8B4F-25E68A5B5EE9}" type="slidenum">
              <a:rPr/>
              <a:pPr lvl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8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18" y="-7918"/>
            <a:ext cx="9168834" cy="6873123"/>
            <a:chOff x="-7918" y="-7918"/>
            <a:chExt cx="9168834" cy="6873123"/>
          </a:xfrm>
        </p:grpSpPr>
        <p:sp>
          <p:nvSpPr>
            <p:cNvPr id="3" name="Freeform 6"/>
            <p:cNvSpPr/>
            <p:nvPr/>
          </p:nvSpPr>
          <p:spPr>
            <a:xfrm>
              <a:off x="-7918" y="4013283"/>
              <a:ext cx="456477" cy="2851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16" y="4174921"/>
              <a:ext cx="4022637" cy="268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58" y="0"/>
              <a:ext cx="121895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76" y="0"/>
              <a:ext cx="2269440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55" y="-7918"/>
              <a:ext cx="1947242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3" y="3919676"/>
              <a:ext cx="2512442" cy="293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4" y="-7918"/>
              <a:ext cx="214235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5" y="-7918"/>
              <a:ext cx="85643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15" y="-7918"/>
              <a:ext cx="1065961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7" y="4894197"/>
              <a:ext cx="1094756" cy="1963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07999" y="44284"/>
            <a:ext cx="340559" cy="430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8521558" y="46076"/>
            <a:ext cx="538919" cy="562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zervirano mjesto datuma 1"/>
          <p:cNvSpPr txBox="1">
            <a:spLocks noGrp="1"/>
          </p:cNvSpPr>
          <p:nvPr>
            <p:ph type="dt" sz="half" idx="2"/>
          </p:nvPr>
        </p:nvSpPr>
        <p:spPr>
          <a:xfrm>
            <a:off x="5405402" y="6041879"/>
            <a:ext cx="683642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16" name="Rezervirano mjesto podnožja 2"/>
          <p:cNvSpPr txBox="1">
            <a:spLocks noGrp="1"/>
          </p:cNvSpPr>
          <p:nvPr>
            <p:ph type="ftr" sz="quarter" idx="3"/>
          </p:nvPr>
        </p:nvSpPr>
        <p:spPr>
          <a:xfrm>
            <a:off x="609484" y="6041879"/>
            <a:ext cx="4622035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17" name="Rezervirano mjesto broja slajda 3"/>
          <p:cNvSpPr txBox="1">
            <a:spLocks noGrp="1"/>
          </p:cNvSpPr>
          <p:nvPr>
            <p:ph type="sldNum" sz="quarter" idx="4"/>
          </p:nvPr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37F4D6D-953C-4AFE-8882-D31273B612E3}" type="slidenum">
              <a:rPr/>
              <a:pPr lvl="0"/>
              <a:t>‹#›</a:t>
            </a:fld>
            <a:endParaRPr lang="hr-HR"/>
          </a:p>
        </p:txBody>
      </p:sp>
      <p:sp>
        <p:nvSpPr>
          <p:cNvPr id="18" name="Rezervirano mjesto naslova 17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19" name="Rezervirano mjesto teksta 18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hr-HR" sz="2000" b="0" i="0" u="none" strike="noStrike" kern="1200" cap="none" spc="0" baseline="0">
          <a:solidFill>
            <a:srgbClr val="80808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18" y="-7918"/>
            <a:ext cx="9168834" cy="6873123"/>
            <a:chOff x="-7918" y="-7918"/>
            <a:chExt cx="9168834" cy="6873123"/>
          </a:xfrm>
        </p:grpSpPr>
        <p:sp>
          <p:nvSpPr>
            <p:cNvPr id="3" name="Freeform 6"/>
            <p:cNvSpPr/>
            <p:nvPr/>
          </p:nvSpPr>
          <p:spPr>
            <a:xfrm>
              <a:off x="-7918" y="4013283"/>
              <a:ext cx="456477" cy="2851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16" y="4174921"/>
              <a:ext cx="4022637" cy="268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58" y="0"/>
              <a:ext cx="121895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76" y="0"/>
              <a:ext cx="2269440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55" y="-7918"/>
              <a:ext cx="1947242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3" y="3919676"/>
              <a:ext cx="2512442" cy="293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4" y="-7918"/>
              <a:ext cx="214235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5" y="-7918"/>
              <a:ext cx="85643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15" y="-7918"/>
              <a:ext cx="1065961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7" y="4894197"/>
              <a:ext cx="1094756" cy="1963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07999" y="44284"/>
            <a:ext cx="340559" cy="430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8521558" y="46076"/>
            <a:ext cx="538919" cy="562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zervirano mjesto broja slajda 1"/>
          <p:cNvSpPr txBox="1">
            <a:spLocks noGrp="1"/>
          </p:cNvSpPr>
          <p:nvPr>
            <p:ph type="sldNum" sz="quarter" idx="4"/>
          </p:nvPr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9B33A5E-7121-4D9D-9366-0734EF85DFB8}" type="slidenum">
              <a:rPr/>
              <a:pPr lvl="0"/>
              <a:t>‹#›</a:t>
            </a:fld>
            <a:endParaRPr lang="hr-HR"/>
          </a:p>
        </p:txBody>
      </p:sp>
      <p:sp>
        <p:nvSpPr>
          <p:cNvPr id="16" name="Rezervirano mjesto podnožja 2"/>
          <p:cNvSpPr txBox="1">
            <a:spLocks noGrp="1"/>
          </p:cNvSpPr>
          <p:nvPr>
            <p:ph type="ftr" sz="quarter" idx="3"/>
          </p:nvPr>
        </p:nvSpPr>
        <p:spPr>
          <a:xfrm>
            <a:off x="609484" y="6041879"/>
            <a:ext cx="5761798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17" name="Rezervirano mjesto naslova 1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18" name="Rezervirano mjesto teksta 17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18" y="-7918"/>
            <a:ext cx="9168834" cy="6873123"/>
            <a:chOff x="-7918" y="-7918"/>
            <a:chExt cx="9168834" cy="6873123"/>
          </a:xfrm>
        </p:grpSpPr>
        <p:sp>
          <p:nvSpPr>
            <p:cNvPr id="3" name="Freeform 6"/>
            <p:cNvSpPr/>
            <p:nvPr/>
          </p:nvSpPr>
          <p:spPr>
            <a:xfrm>
              <a:off x="-7918" y="4013283"/>
              <a:ext cx="456477" cy="2851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16" y="4174921"/>
              <a:ext cx="4022637" cy="268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58" y="0"/>
              <a:ext cx="121895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76" y="0"/>
              <a:ext cx="2269440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55" y="-7918"/>
              <a:ext cx="1947242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3" y="3919676"/>
              <a:ext cx="2512442" cy="293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4" y="-7918"/>
              <a:ext cx="214235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5" y="-7918"/>
              <a:ext cx="85643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15" y="-7918"/>
              <a:ext cx="1065961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7" y="4894197"/>
              <a:ext cx="1094756" cy="1963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07999" y="44284"/>
            <a:ext cx="340559" cy="430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8521558" y="46076"/>
            <a:ext cx="538919" cy="562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Naslov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243" cy="1142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title text formatUredite stil naslova matrice</a:t>
            </a:r>
          </a:p>
        </p:txBody>
      </p:sp>
      <p:sp>
        <p:nvSpPr>
          <p:cNvPr id="16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39919" cy="639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  <a:p>
            <a:pPr lvl="7"/>
            <a:r>
              <a:rPr lang="hr-HR"/>
              <a:t>Eighth Outline Level</a:t>
            </a:r>
          </a:p>
          <a:p>
            <a:pPr lvl="0"/>
            <a:r>
              <a:rPr lang="hr-HR"/>
              <a:t>Ninth Outline LevelUredite stilove teksta matrice</a:t>
            </a:r>
          </a:p>
        </p:txBody>
      </p:sp>
      <p:sp>
        <p:nvSpPr>
          <p:cNvPr id="17" name="Rezervirano mjesto sadržaja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174763"/>
            <a:ext cx="4039919" cy="3951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  <a:p>
            <a:pPr lvl="7"/>
            <a:r>
              <a:rPr lang="hr-HR"/>
              <a:t>Eighth Outline Level</a:t>
            </a:r>
          </a:p>
          <a:p>
            <a:pPr lvl="0"/>
            <a:r>
              <a:rPr lang="hr-HR"/>
              <a:t>Ninth Outline LevelUredite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8" name="Rezervirano mjesto teksta 4"/>
          <p:cNvSpPr txBox="1">
            <a:spLocks noGrp="1"/>
          </p:cNvSpPr>
          <p:nvPr>
            <p:ph type="body" sz="quarter" idx="4294967295"/>
          </p:nvPr>
        </p:nvSpPr>
        <p:spPr>
          <a:xfrm>
            <a:off x="4645078" y="1535039"/>
            <a:ext cx="4041355" cy="639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  <a:p>
            <a:pPr lvl="7"/>
            <a:r>
              <a:rPr lang="hr-HR"/>
              <a:t>Eighth Outline Level</a:t>
            </a:r>
          </a:p>
          <a:p>
            <a:pPr lvl="0"/>
            <a:r>
              <a:rPr lang="hr-HR"/>
              <a:t>Ninth Outline LevelUredite stilove teksta matrice</a:t>
            </a:r>
          </a:p>
        </p:txBody>
      </p:sp>
      <p:sp>
        <p:nvSpPr>
          <p:cNvPr id="19" name="Rezervirano mjesto sadržaja 5"/>
          <p:cNvSpPr txBox="1">
            <a:spLocks noGrp="1"/>
          </p:cNvSpPr>
          <p:nvPr>
            <p:ph type="body" sz="quarter" idx="4294967295"/>
          </p:nvPr>
        </p:nvSpPr>
        <p:spPr>
          <a:xfrm>
            <a:off x="4645078" y="2174763"/>
            <a:ext cx="4041355" cy="3951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  <a:p>
            <a:pPr lvl="7"/>
            <a:r>
              <a:rPr lang="hr-HR"/>
              <a:t>Eighth Outline Level</a:t>
            </a:r>
          </a:p>
          <a:p>
            <a:pPr lvl="0"/>
            <a:r>
              <a:rPr lang="hr-HR"/>
              <a:t>Ninth Outline LevelUredite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20" name="Rezervirano mjesto broja slajda 6"/>
          <p:cNvSpPr txBox="1">
            <a:spLocks noGrp="1"/>
          </p:cNvSpPr>
          <p:nvPr>
            <p:ph type="sldNum" sz="quarter" idx="4"/>
          </p:nvPr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1D2B5D7-0BD3-49A1-85E9-F8FAA748E13C}" type="slidenum">
              <a:rPr/>
              <a:pPr lvl="0"/>
              <a:t>‹#›</a:t>
            </a:fld>
            <a:endParaRPr lang="hr-HR"/>
          </a:p>
        </p:txBody>
      </p:sp>
      <p:sp>
        <p:nvSpPr>
          <p:cNvPr id="21" name="Rezervirano mjesto podnožja 7"/>
          <p:cNvSpPr txBox="1">
            <a:spLocks noGrp="1"/>
          </p:cNvSpPr>
          <p:nvPr>
            <p:ph type="ftr" sz="quarter" idx="3"/>
          </p:nvPr>
        </p:nvSpPr>
        <p:spPr>
          <a:xfrm>
            <a:off x="609484" y="6041879"/>
            <a:ext cx="5761798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600" b="0" i="0" u="none" strike="noStrike" kern="1200" cap="none" spc="0" baseline="0">
          <a:solidFill>
            <a:srgbClr val="90C226"/>
          </a:solidFill>
          <a:uFillTx/>
          <a:latin typeface="Calibri Light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2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18" y="-7918"/>
            <a:ext cx="9168834" cy="6873123"/>
            <a:chOff x="-7918" y="-7918"/>
            <a:chExt cx="9168834" cy="6873123"/>
          </a:xfrm>
        </p:grpSpPr>
        <p:sp>
          <p:nvSpPr>
            <p:cNvPr id="3" name="Freeform 6"/>
            <p:cNvSpPr/>
            <p:nvPr/>
          </p:nvSpPr>
          <p:spPr>
            <a:xfrm>
              <a:off x="-7918" y="4013283"/>
              <a:ext cx="456477" cy="2851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16" y="4174921"/>
              <a:ext cx="4022637" cy="268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58" y="0"/>
              <a:ext cx="121895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76" y="0"/>
              <a:ext cx="2269440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55" y="-7918"/>
              <a:ext cx="1947242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3" y="3919676"/>
              <a:ext cx="2512442" cy="293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4" y="-7918"/>
              <a:ext cx="214235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5" y="-7918"/>
              <a:ext cx="85643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15" y="-7918"/>
              <a:ext cx="1065961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7" y="4894197"/>
              <a:ext cx="1094756" cy="1963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07999" y="44284"/>
            <a:ext cx="340559" cy="430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8521558" y="46076"/>
            <a:ext cx="538919" cy="562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zervirano mjesto datuma 1"/>
          <p:cNvSpPr txBox="1">
            <a:spLocks noGrp="1"/>
          </p:cNvSpPr>
          <p:nvPr>
            <p:ph type="dt" sz="half" idx="2"/>
          </p:nvPr>
        </p:nvSpPr>
        <p:spPr>
          <a:xfrm>
            <a:off x="5405402" y="6041879"/>
            <a:ext cx="683642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16" name="Rezervirano mjesto podnožja 2"/>
          <p:cNvSpPr txBox="1">
            <a:spLocks noGrp="1"/>
          </p:cNvSpPr>
          <p:nvPr>
            <p:ph type="ftr" sz="quarter" idx="3"/>
          </p:nvPr>
        </p:nvSpPr>
        <p:spPr>
          <a:xfrm>
            <a:off x="609484" y="6041879"/>
            <a:ext cx="4622035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17" name="Rezervirano mjesto broja slajda 3"/>
          <p:cNvSpPr txBox="1">
            <a:spLocks noGrp="1"/>
          </p:cNvSpPr>
          <p:nvPr>
            <p:ph type="sldNum" sz="quarter" idx="4"/>
          </p:nvPr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5E3335D-B591-4D7D-B770-9C3622E0BE07}" type="slidenum">
              <a:rPr/>
              <a:pPr lvl="0"/>
              <a:t>‹#›</a:t>
            </a:fld>
            <a:endParaRPr lang="hr-HR"/>
          </a:p>
        </p:txBody>
      </p:sp>
      <p:sp>
        <p:nvSpPr>
          <p:cNvPr id="18" name="Rezervirano mjesto naslova 17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hr-HR"/>
          </a:p>
        </p:txBody>
      </p:sp>
      <p:sp>
        <p:nvSpPr>
          <p:cNvPr id="19" name="Rezervirano mjesto teksta 18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18" y="-7918"/>
            <a:ext cx="9168834" cy="6873123"/>
            <a:chOff x="-7918" y="-7918"/>
            <a:chExt cx="9168834" cy="6873123"/>
          </a:xfrm>
        </p:grpSpPr>
        <p:sp>
          <p:nvSpPr>
            <p:cNvPr id="3" name="Freeform 6"/>
            <p:cNvSpPr/>
            <p:nvPr/>
          </p:nvSpPr>
          <p:spPr>
            <a:xfrm>
              <a:off x="-7918" y="4013283"/>
              <a:ext cx="456477" cy="2851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16" y="4174921"/>
              <a:ext cx="4022637" cy="268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58" y="0"/>
              <a:ext cx="1218959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76" y="0"/>
              <a:ext cx="2269440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55" y="-7918"/>
              <a:ext cx="1947242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3" y="3919676"/>
              <a:ext cx="2512442" cy="2937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4" y="-7918"/>
              <a:ext cx="214235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5" y="-7918"/>
              <a:ext cx="856436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15" y="-7918"/>
              <a:ext cx="1065961" cy="686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7" y="4894197"/>
              <a:ext cx="1094756" cy="1963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07999" y="44284"/>
            <a:ext cx="340559" cy="430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8521558" y="46076"/>
            <a:ext cx="538919" cy="562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Naslov 1"/>
          <p:cNvSpPr txBox="1">
            <a:spLocks noGrp="1"/>
          </p:cNvSpPr>
          <p:nvPr>
            <p:ph type="title"/>
          </p:nvPr>
        </p:nvSpPr>
        <p:spPr>
          <a:xfrm>
            <a:off x="609484" y="609484"/>
            <a:ext cx="6347161" cy="13201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title text formatUredite stil naslova matrice</a:t>
            </a:r>
          </a:p>
        </p:txBody>
      </p:sp>
      <p:sp>
        <p:nvSpPr>
          <p:cNvPr id="16" name="Rezervirano mjesto sadržaja 2"/>
          <p:cNvSpPr txBox="1">
            <a:spLocks noGrp="1"/>
          </p:cNvSpPr>
          <p:nvPr>
            <p:ph type="body" idx="1"/>
          </p:nvPr>
        </p:nvSpPr>
        <p:spPr>
          <a:xfrm>
            <a:off x="3869274" y="2160718"/>
            <a:ext cx="3087361" cy="38800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  <a:p>
            <a:pPr lvl="7"/>
            <a:r>
              <a:rPr lang="hr-HR"/>
              <a:t>Eighth Outline Level</a:t>
            </a:r>
          </a:p>
          <a:p>
            <a:pPr lvl="0"/>
            <a:r>
              <a:rPr lang="hr-HR"/>
              <a:t>Ninth Outline LevelUredite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7" name="Rezervirano mjesto datuma 3"/>
          <p:cNvSpPr txBox="1">
            <a:spLocks noGrp="1"/>
          </p:cNvSpPr>
          <p:nvPr>
            <p:ph type="dt" sz="half" idx="2"/>
          </p:nvPr>
        </p:nvSpPr>
        <p:spPr>
          <a:xfrm>
            <a:off x="5405402" y="6041879"/>
            <a:ext cx="683642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r-HR"/>
          </a:p>
        </p:txBody>
      </p:sp>
      <p:sp>
        <p:nvSpPr>
          <p:cNvPr id="18" name="Rezervirano mjesto podnožja 4"/>
          <p:cNvSpPr txBox="1">
            <a:spLocks noGrp="1"/>
          </p:cNvSpPr>
          <p:nvPr>
            <p:ph type="ftr" sz="quarter" idx="3"/>
          </p:nvPr>
        </p:nvSpPr>
        <p:spPr>
          <a:xfrm>
            <a:off x="609484" y="6041879"/>
            <a:ext cx="4622035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  <p:sp>
        <p:nvSpPr>
          <p:cNvPr id="19" name="Rezervirano mjesto broja slajda 5"/>
          <p:cNvSpPr txBox="1">
            <a:spLocks noGrp="1"/>
          </p:cNvSpPr>
          <p:nvPr>
            <p:ph type="sldNum" sz="quarter" idx="4"/>
          </p:nvPr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91D52BA-1E99-4F27-880B-50F8321639B5}" type="slidenum">
              <a:rPr/>
              <a:pPr lvl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600" b="0" i="0" u="none" strike="noStrike" kern="1200" cap="none" spc="0" baseline="0">
          <a:solidFill>
            <a:srgbClr val="90C226"/>
          </a:solidFill>
          <a:uFillTx/>
          <a:latin typeface="Calibri Light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18" y="-7918"/>
            <a:ext cx="9169190" cy="6873480"/>
            <a:chOff x="-7918" y="-7918"/>
            <a:chExt cx="9169190" cy="6873480"/>
          </a:xfrm>
        </p:grpSpPr>
        <p:sp>
          <p:nvSpPr>
            <p:cNvPr id="3" name="Freeform 6"/>
            <p:cNvSpPr/>
            <p:nvPr/>
          </p:nvSpPr>
          <p:spPr>
            <a:xfrm>
              <a:off x="-7918" y="4013283"/>
              <a:ext cx="456843" cy="2852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+- f4 0 f2"/>
                <a:gd name="f13" fmla="+- f3 0 f2"/>
                <a:gd name="f14" fmla="*/ f13 1 457200"/>
                <a:gd name="f15" fmla="*/ f12 1 28532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16" y="4174921"/>
              <a:ext cx="4022637" cy="2682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58" y="0"/>
              <a:ext cx="1219315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0"/>
                <a:gd name="f8" fmla="abs f3"/>
                <a:gd name="f9" fmla="abs f4"/>
                <a:gd name="f10" fmla="abs f5"/>
                <a:gd name="f11" fmla="*/ f7 f0 1"/>
                <a:gd name="f12" fmla="?: f8 f3 1"/>
                <a:gd name="f13" fmla="?: f9 f4 1"/>
                <a:gd name="f14" fmla="?: f10 f5 1"/>
                <a:gd name="f15" fmla="*/ f11 1 f2"/>
                <a:gd name="f16" fmla="*/ f12 1 21600"/>
                <a:gd name="f17" fmla="*/ f13 1 21600"/>
                <a:gd name="f18" fmla="*/ 21600 f12 1"/>
                <a:gd name="f19" fmla="*/ 21600 f13 1"/>
                <a:gd name="f20" fmla="+- f15 0 f1"/>
                <a:gd name="f21" fmla="min f17 f16"/>
                <a:gd name="f22" fmla="*/ f18 1 f14"/>
                <a:gd name="f23" fmla="*/ f19 1 f14"/>
                <a:gd name="f24" fmla="val f22"/>
                <a:gd name="f25" fmla="val f23"/>
                <a:gd name="f26" fmla="*/ f6 f21 1"/>
                <a:gd name="f27" fmla="*/ f24 f21 1"/>
                <a:gd name="f28" fmla="*/ f25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6" y="f26"/>
                </a:cxn>
                <a:cxn ang="f20">
                  <a:pos x="f27" y="f28"/>
                </a:cxn>
              </a:cxnLst>
              <a:rect l="f26" t="f26" r="f27" b="f28"/>
              <a:pathLst>
                <a:path>
                  <a:moveTo>
                    <a:pt x="f26" y="f26"/>
                  </a:moveTo>
                  <a:lnTo>
                    <a:pt x="f27" y="f28"/>
                  </a:lnTo>
                </a:path>
              </a:pathLst>
            </a:custGeom>
            <a:noFill/>
            <a:ln w="9363" cap="flat">
              <a:solidFill>
                <a:srgbClr val="BFBFBF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76" y="0"/>
              <a:ext cx="2269796" cy="6865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+- f4 0 f2"/>
                <a:gd name="f17" fmla="+- f3 0 f2"/>
                <a:gd name="f18" fmla="*/ f17 1 2269442"/>
                <a:gd name="f19" fmla="*/ f16 1 686646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55" y="-7918"/>
              <a:ext cx="1947598" cy="6865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+- f4 0 f2"/>
                <a:gd name="f14" fmla="+- f3 0 f2"/>
                <a:gd name="f15" fmla="*/ f14 1 1948147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3" y="3919676"/>
              <a:ext cx="2512798" cy="29379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+- f4 0 f2"/>
                <a:gd name="f13" fmla="+- f3 0 f2"/>
                <a:gd name="f14" fmla="*/ f13 1 3259667"/>
                <a:gd name="f15" fmla="*/ f12 1 381000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4" y="-7918"/>
              <a:ext cx="2142722" cy="6865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+- f4 0 f2"/>
                <a:gd name="f10" fmla="+- f3 0 f2"/>
                <a:gd name="f11" fmla="*/ f10 1 2853267"/>
                <a:gd name="f12" fmla="*/ f9 1 6866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5" y="-7918"/>
              <a:ext cx="856801" cy="6865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+- f4 0 f2"/>
                <a:gd name="f14" fmla="+- f3 0 f2"/>
                <a:gd name="f15" fmla="*/ f14 1 1286933"/>
                <a:gd name="f16" fmla="*/ f13 1 686646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15" y="-7918"/>
              <a:ext cx="1066318" cy="6865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+- f4 0 f2"/>
                <a:gd name="f15" fmla="+- f3 0 f2"/>
                <a:gd name="f16" fmla="*/ f15 1 1270244"/>
                <a:gd name="f17" fmla="*/ f14 1 686646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7" y="4894197"/>
              <a:ext cx="1095122" cy="1963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+- f4 0 f2"/>
                <a:gd name="f14" fmla="+- f3 0 f2"/>
                <a:gd name="f15" fmla="*/ f14 1 1820333"/>
                <a:gd name="f16" fmla="*/ f13 1 32681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50000"/>
            <a:alphaModFix/>
          </a:blip>
          <a:srcRect/>
          <a:stretch>
            <a:fillRect/>
          </a:stretch>
        </p:blipFill>
        <p:spPr>
          <a:xfrm>
            <a:off x="107999" y="44284"/>
            <a:ext cx="340915" cy="4312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50000"/>
            <a:alphaModFix/>
          </a:blip>
          <a:srcRect/>
          <a:stretch>
            <a:fillRect/>
          </a:stretch>
        </p:blipFill>
        <p:spPr>
          <a:xfrm>
            <a:off x="8521558" y="46076"/>
            <a:ext cx="539276" cy="5630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xfrm>
            <a:off x="609484" y="250920"/>
            <a:ext cx="6594122" cy="947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title text formatUredite stil naslova matrice</a:t>
            </a:r>
          </a:p>
        </p:txBody>
      </p:sp>
      <p:sp>
        <p:nvSpPr>
          <p:cNvPr id="1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484" y="1449360"/>
            <a:ext cx="6594122" cy="4499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  <a:p>
            <a:pPr lvl="7"/>
            <a:r>
              <a:rPr lang="hr-HR"/>
              <a:t>Eighth Outline Level</a:t>
            </a:r>
          </a:p>
          <a:p>
            <a:pPr lvl="0"/>
            <a:r>
              <a:rPr lang="hr-HR"/>
              <a:t>Ninth Outline LevelUredite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45075" y="6041879"/>
            <a:ext cx="51228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Arial" pitchFamily="34"/>
              </a:defRPr>
            </a:lvl1pPr>
          </a:lstStyle>
          <a:p>
            <a:pPr lvl="0"/>
            <a:fld id="{92C86B94-D479-4EFE-B285-D0BD77C7DDFD}" type="slidenum">
              <a:rPr/>
              <a:pPr lvl="0"/>
              <a:t>‹#›</a:t>
            </a:fld>
            <a:endParaRPr lang="hr-HR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09484" y="6041879"/>
            <a:ext cx="5762155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1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Arial" pitchFamily="34"/>
              </a:defRPr>
            </a:lvl1pPr>
          </a:lstStyle>
          <a:p>
            <a:pPr lvl="0"/>
            <a:r>
              <a:rPr lang="hr-HR"/>
              <a:t>Poslovni uzlet jadranske Hrvatske, Rijeka, 20.10.2014.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hr-HR" sz="3600" b="0" i="0" u="none" strike="noStrike" kern="1200" cap="none" spc="0" baseline="0">
          <a:solidFill>
            <a:srgbClr val="90C226"/>
          </a:solidFill>
          <a:uFillTx/>
          <a:latin typeface="Calibri Light" pitchFamily="18"/>
          <a:ea typeface="Microsoft YaHei" pitchFamily="2"/>
          <a:cs typeface="Arial" pitchFamily="2"/>
        </a:defRPr>
      </a:lvl1pPr>
    </p:titleStyle>
    <p:bodyStyle>
      <a:lvl1pPr marL="431999" marR="0" lvl="0" indent="-323999" algn="just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863998" marR="0" lvl="1" indent="-323999" algn="just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hr-HR" sz="14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295997" marR="0" lvl="2" indent="-287999" algn="just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hr-HR" sz="12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727996" marR="0" lvl="3" indent="-215999" algn="just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hr-HR" sz="12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159995" marR="0" lvl="4" indent="-215999" algn="just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hr-HR" sz="20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92003" marR="0" lvl="5" indent="-215999" algn="just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hr-HR" sz="20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6pPr>
      <a:lvl7pPr marL="3024003" marR="0" lvl="6" indent="-215999" algn="just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hr-HR" sz="20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7pPr>
      <a:lvl8pPr marL="3456002" marR="0" lvl="7" indent="-215999" algn="just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hr-HR" sz="20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8pPr>
      <a:lvl9pPr marL="431999" marR="0" lvl="0" indent="-323999" algn="just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5" Type="http://schemas.openxmlformats.org/officeDocument/2006/relationships/oleObject" Target="../embeddings/Radni_list_programa_Microsoft_Excel_97___20031.xls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oogle.hr/url?sa=i&amp;rct=j&amp;q=&amp;esrc=s&amp;source=images&amp;cd=&amp;cad=rja&amp;uact=8&amp;ved=0ahUKEwi0kuz9sZrSAhXKuBoKHSDmAlAQjRwIBw&amp;url=http://exit.hr/kablovi-prodaja/akcija-prodaja-cijene/baterije-alkalne&amp;bvm=bv.147448319,d.d2s&amp;psig=AFQjCNFMJZVyJ0ViOy3_K32XX104_THKbw&amp;ust=1487532839926345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jpeg"/><Relationship Id="rId4" Type="http://schemas.openxmlformats.org/officeDocument/2006/relationships/hyperlink" Target="https://www.google.hr/url?sa=i&amp;rct=j&amp;q=&amp;esrc=s&amp;source=images&amp;cd=&amp;cad=rja&amp;uact=8&amp;ved=0ahUKEwi_uJGyqZrSAhVMahoKHYh0A0IQjRwIBw&amp;url=http://baterije24.com/search_sporedni_brand.asp?tip=1.70&amp;podtip=Traveler&amp;nn=Fotoaparati%20|%20baterije&amp;psig=AFQjCNEw7KGgWytXaic_2jj9gJyoBYsDlA&amp;ust=1487529869042523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4.jpeg"/><Relationship Id="rId2" Type="http://schemas.openxmlformats.org/officeDocument/2006/relationships/hyperlink" Target="https://www.google.hr/url?sa=i&amp;rct=j&amp;q=&amp;esrc=s&amp;source=images&amp;cd=&amp;cad=rja&amp;uact=8&amp;ved=0ahUKEwjt7ZbAsJrSAhUE7hoKHb-KDUEQjRwIBw&amp;url=http://ba.toolbattery.net/news-723888&amp;bvm=bv.147448319,d.d2s&amp;psig=AFQjCNGYlorLnWZ51Zrw2mndZoDyYOd3Bw&amp;ust=1487530671581947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oogle.hr/url?sa=i&amp;rct=j&amp;q=&amp;esrc=s&amp;source=images&amp;cd=&amp;cad=rja&amp;uact=8&amp;ved=0ahUKEwi_uJGyqZrSAhVMahoKHYh0A0IQjRwIBw&amp;url=http://baterije24.com/search_sporedni_brand.asp?tip=1.70&amp;podtip=Traveler&amp;nn=Fotoaparati%20|%20baterije&amp;psig=AFQjCNEw7KGgWytXaic_2jj9gJyoBYsDlA&amp;ust=1487529869042523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s://www.google.hr/url?sa=i&amp;rct=j&amp;q=&amp;esrc=s&amp;source=images&amp;cd=&amp;cad=rja&amp;uact=8&amp;ved=0ahUKEwi97sK6hsbWAhWDWxQKHXnjAz4QjRwIBw&amp;url=https://www.amazon.co.uk/Brand-GENUINE-ACER-AS10D31-Laptop/dp/B0181BMCHI&amp;psig=AFQjCNGdkCBOXjCZCWnaoJfrbENm9UHhgw&amp;ust=1506625176183869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naknade@fzoeu.hr" TargetMode="External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2757" y="1845003"/>
            <a:ext cx="6347161" cy="4494833"/>
          </a:xfrm>
        </p:spPr>
        <p:txBody>
          <a:bodyPr lIns="90004" tIns="44997" rIns="90004" bIns="44997" anchor="t"/>
          <a:lstStyle/>
          <a:p>
            <a:pPr lvl="0" hangingPunct="1"/>
            <a:r>
              <a:rPr lang="pl-PL" sz="3200" b="1" dirty="0">
                <a:solidFill>
                  <a:srgbClr val="90C226"/>
                </a:solidFill>
                <a:latin typeface="Calibri" pitchFamily="18"/>
              </a:rPr>
              <a:t/>
            </a:r>
            <a:br>
              <a:rPr lang="pl-PL" sz="3200" b="1" dirty="0">
                <a:solidFill>
                  <a:srgbClr val="90C226"/>
                </a:solidFill>
                <a:latin typeface="Calibri" pitchFamily="18"/>
              </a:rPr>
            </a:br>
            <a:r>
              <a:rPr lang="pl-PL" sz="3200" b="1" dirty="0">
                <a:solidFill>
                  <a:srgbClr val="90C226"/>
                </a:solidFill>
                <a:latin typeface="Calibri" pitchFamily="18"/>
              </a:rPr>
              <a:t/>
            </a:r>
            <a:br>
              <a:rPr lang="pl-PL" sz="3200" b="1" dirty="0">
                <a:solidFill>
                  <a:srgbClr val="90C226"/>
                </a:solidFill>
                <a:latin typeface="Calibri" pitchFamily="18"/>
              </a:rPr>
            </a:br>
            <a:r>
              <a:rPr lang="pl-PL" sz="3200" b="1" dirty="0">
                <a:solidFill>
                  <a:srgbClr val="90C226"/>
                </a:solidFill>
                <a:latin typeface="Calibri" pitchFamily="18"/>
              </a:rPr>
              <a:t>Naknade u sustavu gospodarenja posebnim kategorijama otpada</a:t>
            </a:r>
            <a:br>
              <a:rPr lang="pl-PL" sz="3200" b="1" dirty="0">
                <a:solidFill>
                  <a:srgbClr val="90C226"/>
                </a:solidFill>
                <a:latin typeface="Calibri" pitchFamily="18"/>
              </a:rPr>
            </a:br>
            <a:r>
              <a:rPr lang="pl-PL" sz="3200" b="1" dirty="0">
                <a:solidFill>
                  <a:srgbClr val="90C226"/>
                </a:solidFill>
                <a:latin typeface="Calibri" pitchFamily="18"/>
              </a:rPr>
              <a:t/>
            </a:r>
            <a:br>
              <a:rPr lang="pl-PL" sz="3200" b="1" dirty="0">
                <a:solidFill>
                  <a:srgbClr val="90C226"/>
                </a:solidFill>
                <a:latin typeface="Calibri" pitchFamily="18"/>
              </a:rPr>
            </a:br>
            <a:r>
              <a:rPr lang="pl-PL" sz="3200" b="1" dirty="0">
                <a:solidFill>
                  <a:srgbClr val="90C226"/>
                </a:solidFill>
                <a:latin typeface="Calibri" pitchFamily="18"/>
              </a:rPr>
              <a:t/>
            </a:r>
            <a:br>
              <a:rPr lang="pl-PL" sz="3200" b="1" dirty="0">
                <a:solidFill>
                  <a:srgbClr val="90C226"/>
                </a:solidFill>
                <a:latin typeface="Calibri" pitchFamily="18"/>
              </a:rPr>
            </a:br>
            <a:r>
              <a:rPr lang="pl-PL" sz="1800">
                <a:solidFill>
                  <a:srgbClr val="A6A6A6"/>
                </a:solidFill>
                <a:latin typeface="Calibri" pitchFamily="18"/>
              </a:rPr>
              <a:t/>
            </a:r>
            <a:br>
              <a:rPr lang="pl-PL" sz="1800">
                <a:solidFill>
                  <a:srgbClr val="A6A6A6"/>
                </a:solidFill>
                <a:latin typeface="Calibri" pitchFamily="18"/>
              </a:rPr>
            </a:br>
            <a:r>
              <a:rPr lang="pl-PL" sz="3200" b="1" dirty="0">
                <a:solidFill>
                  <a:srgbClr val="90C226"/>
                </a:solidFill>
                <a:latin typeface="Calibri" pitchFamily="18"/>
              </a:rPr>
              <a:t/>
            </a:r>
            <a:br>
              <a:rPr lang="pl-PL" sz="3200" b="1" dirty="0">
                <a:solidFill>
                  <a:srgbClr val="90C226"/>
                </a:solidFill>
                <a:latin typeface="Calibri" pitchFamily="18"/>
              </a:rPr>
            </a:br>
            <a:endParaRPr lang="pl-PL" sz="3200" b="1" dirty="0">
              <a:solidFill>
                <a:srgbClr val="90C226"/>
              </a:solidFill>
              <a:latin typeface="Calibri" pitchFamily="18"/>
            </a:endParaRPr>
          </a:p>
        </p:txBody>
      </p:sp>
      <p:sp>
        <p:nvSpPr>
          <p:cNvPr id="3" name="Title 1"/>
          <p:cNvSpPr/>
          <p:nvPr/>
        </p:nvSpPr>
        <p:spPr>
          <a:xfrm>
            <a:off x="539642" y="116640"/>
            <a:ext cx="6593756" cy="1102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 dirty="0" smtClean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</a:t>
            </a:r>
            <a:r>
              <a:rPr lang="hr-HR" sz="1800" b="0" i="0" u="none" strike="noStrike" kern="1200" cap="none" spc="0" baseline="0" dirty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 dirty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</a:t>
            </a:r>
            <a:r>
              <a:rPr lang="hr-HR" sz="1800" b="1" i="0" u="none" strike="noStrike" kern="1200" cap="none" spc="0" baseline="0" dirty="0" smtClean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UČINKOVITOST</a:t>
            </a:r>
            <a:endParaRPr lang="hr-HR" sz="1800" b="1" i="0" u="none" strike="noStrike" kern="1200" cap="none" spc="0" baseline="0" dirty="0">
              <a:solidFill>
                <a:srgbClr val="808080"/>
              </a:solidFill>
              <a:uFillTx/>
              <a:latin typeface="Calibri Light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Stavljanje na tržište</a:t>
            </a:r>
            <a:br>
              <a:rPr lang="hr-HR" sz="3200">
                <a:solidFill>
                  <a:srgbClr val="90C226"/>
                </a:solidFill>
                <a:latin typeface="Calibri" pitchFamily="34"/>
              </a:rPr>
            </a:br>
            <a:endParaRPr lang="hr-HR" sz="3200">
              <a:solidFill>
                <a:srgbClr val="90C226"/>
              </a:solidFill>
              <a:latin typeface="Calibri" pitchFamily="34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Predstavlja uvoz/unos proizvoda na područje RH odnosno prvo omogućavanje dostupnosti na tržištu proizvoda proizvedenih u RH.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 b="1"/>
              <a:t>Obveza prijave </a:t>
            </a:r>
            <a:r>
              <a:rPr lang="hr-HR" sz="2000"/>
              <a:t>i plaćanje naknade </a:t>
            </a:r>
            <a:r>
              <a:rPr lang="hr-HR" sz="2000" b="1"/>
              <a:t>nastaje</a:t>
            </a:r>
            <a:r>
              <a:rPr lang="hr-HR" sz="2000"/>
              <a:t>: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 b="1"/>
              <a:t>prilikom uvoza iz trećih zemalja </a:t>
            </a:r>
            <a:r>
              <a:rPr lang="hr-HR" sz="2000"/>
              <a:t>- osnova za prijavu je datum carinske deklaracije - MRN (bez obzira je li proizvod, uređaj ili oprema unesen za vlastite potrebe ili daljnju prodaju)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 b="1"/>
              <a:t>prilikom unosa iz zemalja EU </a:t>
            </a:r>
            <a:r>
              <a:rPr lang="hr-HR" sz="2000"/>
              <a:t>- osnova za prijavu je datum računa (bez obzira je li proizvod, uređaj ili oprema unesen za vlastite potrebe ili daljnju prodaju)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 b="1"/>
              <a:t>prilikom prodaje na području RH </a:t>
            </a:r>
            <a:r>
              <a:rPr lang="hr-HR" sz="2000"/>
              <a:t>- osnova za prijavu je datum ispostavljenog računa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Prijava u bazu Fonda – dostava obrazaca </a:t>
            </a:r>
            <a:br>
              <a:rPr lang="hr-HR" sz="3200">
                <a:solidFill>
                  <a:srgbClr val="90C226"/>
                </a:solidFill>
                <a:latin typeface="Calibri" pitchFamily="34"/>
              </a:rPr>
            </a:br>
            <a:endParaRPr lang="hr-HR" sz="3200">
              <a:solidFill>
                <a:srgbClr val="90C226"/>
              </a:solidFill>
              <a:latin typeface="Calibri" pitchFamily="34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200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200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Do uspostave Registra, </a:t>
            </a:r>
            <a:r>
              <a:rPr lang="hr-HR" sz="2000" b="1"/>
              <a:t>obveznik plaćanja </a:t>
            </a:r>
            <a:r>
              <a:rPr lang="hr-HR" sz="2000"/>
              <a:t>prijavljuje se u </a:t>
            </a:r>
            <a:r>
              <a:rPr lang="hr-HR" sz="2000" b="1"/>
              <a:t>bazu Fonda </a:t>
            </a:r>
            <a:r>
              <a:rPr lang="hr-HR" sz="2000"/>
              <a:t>samom </a:t>
            </a:r>
            <a:r>
              <a:rPr lang="hr-HR" sz="2000" b="1"/>
              <a:t>dostavom propisanog obrasca</a:t>
            </a:r>
            <a:r>
              <a:rPr lang="hr-HR" sz="2000"/>
              <a:t>, sukladno propisima za pojedine naknade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200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U slučaju uvoza/unosa/prodaje </a:t>
            </a:r>
            <a:r>
              <a:rPr lang="hr-HR" sz="2000" b="1"/>
              <a:t>pića u sustavu povratne naknade </a:t>
            </a:r>
            <a:r>
              <a:rPr lang="hr-HR" sz="2000"/>
              <a:t>(PET, staklo, limenka FE, limenka AL u volumenu većem od 0,2l) potrebno je </a:t>
            </a:r>
            <a:r>
              <a:rPr lang="hr-HR" sz="2000" b="1"/>
              <a:t>prije prvog stavljanja na tržište</a:t>
            </a:r>
            <a:r>
              <a:rPr lang="hr-HR" sz="2000"/>
              <a:t> popuniti i dostaviti Fondu </a:t>
            </a:r>
            <a:r>
              <a:rPr lang="hr-HR" sz="2000" b="1"/>
              <a:t>Prilog XII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2000" b="1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b="1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pl-PL" sz="3200">
                <a:solidFill>
                  <a:srgbClr val="90C226"/>
                </a:solidFill>
                <a:latin typeface="Calibri" pitchFamily="34"/>
              </a:rPr>
              <a:t>Kako dostavljati podatke za obračun naknade i u kojim rokovima?</a:t>
            </a:r>
            <a:r>
              <a:rPr lang="hr-HR" sz="3200">
                <a:solidFill>
                  <a:srgbClr val="90C226"/>
                </a:solidFill>
                <a:latin typeface="Calibri" pitchFamily="34"/>
              </a:rPr>
              <a:t/>
            </a:r>
            <a:br>
              <a:rPr lang="hr-HR" sz="3200">
                <a:solidFill>
                  <a:srgbClr val="90C226"/>
                </a:solidFill>
                <a:latin typeface="Calibri" pitchFamily="34"/>
              </a:rPr>
            </a:br>
            <a:endParaRPr lang="hr-HR" sz="3200">
              <a:solidFill>
                <a:srgbClr val="90C226"/>
              </a:solidFill>
              <a:latin typeface="Calibri" pitchFamily="34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2000" b="1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 b="1"/>
              <a:t>Podaci se dostavljaju na propisanim obrascima </a:t>
            </a:r>
            <a:r>
              <a:rPr lang="hr-HR" sz="2000"/>
              <a:t>koji se Fondu dostavljaju </a:t>
            </a:r>
            <a:r>
              <a:rPr lang="hr-HR" sz="2000" b="1"/>
              <a:t>mjesečno  / kvartalno / godišnje </a:t>
            </a:r>
            <a:r>
              <a:rPr lang="hr-HR" sz="2000"/>
              <a:t>ovisno kako je definirano provedbenim propisom.  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Ovjereni obrasci se mogu dostaviti putem </a:t>
            </a:r>
            <a:r>
              <a:rPr lang="hr-HR" sz="2000" b="1"/>
              <a:t>e-maila</a:t>
            </a:r>
            <a:r>
              <a:rPr lang="hr-HR" sz="2000"/>
              <a:t> na adresu </a:t>
            </a:r>
            <a:r>
              <a:rPr lang="hr-HR" sz="2000" b="1"/>
              <a:t>naknade@fzoeu.hr</a:t>
            </a:r>
            <a:r>
              <a:rPr lang="hr-HR" sz="2000"/>
              <a:t> ili putem </a:t>
            </a:r>
            <a:r>
              <a:rPr lang="hr-HR" sz="2000" b="1"/>
              <a:t>pošte</a:t>
            </a:r>
            <a:r>
              <a:rPr lang="hr-HR" sz="2000"/>
              <a:t> na adresu </a:t>
            </a:r>
            <a:r>
              <a:rPr lang="hr-HR" sz="2000" b="1"/>
              <a:t>FZOEU, Radnička cesta 80, Zagreb</a:t>
            </a:r>
            <a:endParaRPr lang="hr-HR" sz="200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Mjesečno: EE, vozila, gume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Kvartalno: ambalaža, ulja, baterije i akumulatori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Godišnje:vozila, gume, ambalaža, ulja, baterije i akumulatori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840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Što u slučaju izvoza/iznosa?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25678" y="1481757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Na proizvode proizvedene u RH namijenjene izvozu ne plaća se naknada gospodarenja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Obveznik plaćanja</a:t>
            </a:r>
            <a:r>
              <a:rPr lang="hr-HR"/>
              <a:t> naknade </a:t>
            </a:r>
            <a:r>
              <a:rPr lang="hr-HR" b="1"/>
              <a:t>u slučaju izvoza </a:t>
            </a:r>
            <a:r>
              <a:rPr lang="hr-HR"/>
              <a:t>proizvoda na koji je plaćena naknada ima </a:t>
            </a:r>
            <a:r>
              <a:rPr lang="hr-HR" b="1"/>
              <a:t>pravo na povrat dijela uplaćene naknade  </a:t>
            </a:r>
            <a:r>
              <a:rPr lang="hr-HR"/>
              <a:t>temeljem Zahtjeva dostavljenog Fondu.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Pravo povrata naknade -</a:t>
            </a:r>
            <a:r>
              <a:rPr lang="hr-HR"/>
              <a:t> ima samo </a:t>
            </a:r>
            <a:r>
              <a:rPr lang="hr-HR" b="1"/>
              <a:t>uvoznik/ unosnik koji je prilikom uvoza/unosa i platio naknadu</a:t>
            </a:r>
            <a:r>
              <a:rPr lang="hr-HR"/>
              <a:t>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Pravo na povrat ostvaruje se temeljem podnesenog </a:t>
            </a:r>
            <a:r>
              <a:rPr lang="hr-HR" b="1"/>
              <a:t>zahtjeva i priložene vjerodostojne dokumentacije</a:t>
            </a:r>
            <a:r>
              <a:rPr lang="hr-HR"/>
              <a:t> (račun u slučaju iznosa u zemlje EU, MRN u slučaju izvoza u treće zemlje)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2400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2400">
              <a:latin typeface="Calibri" pitchFamily="34"/>
            </a:endParaRPr>
          </a:p>
          <a:p>
            <a:pPr lvl="0">
              <a:spcAft>
                <a:spcPts val="0"/>
              </a:spcAft>
            </a:pPr>
            <a:r>
              <a:rPr lang="hr-HR" sz="1200">
                <a:solidFill>
                  <a:srgbClr val="000000"/>
                </a:solidFill>
                <a:cs typeface="Arial" pitchFamily="34"/>
              </a:rPr>
              <a:t>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2942210" y="4962238"/>
            <a:ext cx="1735558" cy="13024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09484" y="450003"/>
            <a:ext cx="6593756" cy="548996"/>
          </a:xfrm>
        </p:spPr>
        <p:txBody>
          <a:bodyPr anchorCtr="0">
            <a:spAutoFit/>
          </a:bodyPr>
          <a:lstStyle/>
          <a:p>
            <a:pPr lvl="0" algn="l" hangingPunct="1"/>
            <a:r>
              <a:rPr lang="hr-HR" sz="1800">
                <a:solidFill>
                  <a:srgbClr val="808080"/>
                </a:solidFill>
                <a:latin typeface="Calibri Light" pitchFamily="18"/>
              </a:rPr>
              <a:t>                                        REPUBLIKA HRVATSKA</a:t>
            </a:r>
            <a:br>
              <a:rPr lang="hr-HR" sz="1800">
                <a:solidFill>
                  <a:srgbClr val="808080"/>
                </a:solidFill>
                <a:latin typeface="Calibri Light" pitchFamily="18"/>
              </a:rPr>
            </a:br>
            <a:r>
              <a:rPr lang="hr-HR" sz="1800">
                <a:solidFill>
                  <a:srgbClr val="808080"/>
                </a:solidFill>
                <a:latin typeface="Calibri Light" pitchFamily="18"/>
              </a:rPr>
              <a:t>            </a:t>
            </a:r>
            <a:r>
              <a:rPr lang="hr-HR" sz="1800" b="1">
                <a:solidFill>
                  <a:srgbClr val="808080"/>
                </a:solidFill>
                <a:latin typeface="Calibri Light" pitchFamily="18"/>
              </a:rPr>
              <a:t>FOND ZA ZAŠTITU OKOLIŠA I ENERGETSKU UČINKOVITOST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683642" y="1196638"/>
            <a:ext cx="6593756" cy="4499277"/>
          </a:xfrm>
        </p:spPr>
        <p:txBody>
          <a:bodyPr anchor="ctr" anchorCtr="1"/>
          <a:lstStyle/>
          <a:p>
            <a:pPr lvl="0" algn="ctr">
              <a:spcAft>
                <a:spcPts val="0"/>
              </a:spcAft>
            </a:pPr>
            <a:r>
              <a:rPr lang="hr-HR" sz="3600">
                <a:solidFill>
                  <a:srgbClr val="90C226"/>
                </a:solidFill>
                <a:latin typeface="Calibri" pitchFamily="34"/>
              </a:rPr>
              <a:t>Pravilnik o gospodarenju EE opremom</a:t>
            </a:r>
          </a:p>
        </p:txBody>
      </p:sp>
      <p:pic>
        <p:nvPicPr>
          <p:cNvPr id="4" name="Slika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24" y="4591467"/>
            <a:ext cx="3629454" cy="18147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 Light" pitchFamily="18"/>
              </a:rPr>
              <a:t/>
            </a:r>
            <a:br>
              <a:rPr lang="hr-HR" sz="3600">
                <a:solidFill>
                  <a:srgbClr val="90C226"/>
                </a:solidFill>
                <a:latin typeface="Calibri Light" pitchFamily="18"/>
              </a:rPr>
            </a:br>
            <a:endParaRPr lang="hr-HR" sz="3600">
              <a:solidFill>
                <a:srgbClr val="90C226"/>
              </a:solidFill>
              <a:latin typeface="Calibri Light" pitchFamily="18"/>
            </a:endParaRP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582116" y="870856"/>
            <a:ext cx="6593756" cy="3448595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/>
              <a:t>Pravilnik o gospodarenju otpadnom električnom i elektroničkom opremom („Narodne novine“ broj42/14, 48/14, 107/14, 139/14)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>
                <a:solidFill>
                  <a:srgbClr val="A6A6A6"/>
                </a:solidFill>
              </a:rPr>
              <a:t>Pravilnik o gospodarenju otpadnim električnim i elektroničkim uređajima i opremom („Narodne novine“ 74/07, 133/08, 31/09, 156/09, 143/12, 86/13) donesen u srpnju 2007. godine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/>
              <a:t> </a:t>
            </a:r>
            <a:r>
              <a:rPr lang="hr-HR"/>
              <a:t>naknada se plaća od kolovoza 2007. godine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u="sng">
              <a:solidFill>
                <a:srgbClr val="00000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u="sng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b="1" u="sng"/>
          </a:p>
          <a:p>
            <a:pPr lvl="0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55" y="4589419"/>
            <a:ext cx="2391421" cy="1538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jmovi uporabljeni u Pravilniku imaju sljedeće značenje 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EE oprema (električni i elektronički uređaji i oprema) </a:t>
            </a:r>
            <a:r>
              <a:rPr lang="hr-HR"/>
              <a:t>predstavlja sve proizvode i njihove sastavne dijelove koji su za svoje </a:t>
            </a:r>
            <a:r>
              <a:rPr lang="hr-HR" b="1"/>
              <a:t>primarno i pravilno djelovanje ovisni o električnoj energiji ili elektromagnetskim poljima</a:t>
            </a:r>
            <a:r>
              <a:rPr lang="hr-HR"/>
              <a:t> kao primarnom izvoru energije kao i proizvode za proizvodnju, prijenos i mjerenje struje ili jakosti elektromagnetskog polja, a koji se mogu svrstati u popis vrsta proizvoda iz Dodatka 2. i Dodatka 4. Pravilnika ili su im po svojoj svrsi i namjeni slični i koji su namijenjeni za korištenje pri naponu koji ne prelazi 1.000 V za izmjeničnu i 1.500 V za istosmjernu struju.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Naknada gospodarenja EE otpadom </a:t>
            </a:r>
            <a:r>
              <a:rPr lang="hr-HR"/>
              <a:t>je novčani iznos koji plaćaju proizvođači EE opreme u svrhu pokrivanja troškova odvojenog sakupljanja i obrade EE otpada u sustavu kojim upravlja Fond za zaštitu okoliša i energetsku učinkovitost.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27877"/>
            <a:ext cx="6593756" cy="993596"/>
          </a:xfrm>
        </p:spPr>
        <p:txBody>
          <a:bodyPr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Pojmovi uporabljeni u Pravilniku imaju sljedeće značenje </a:t>
            </a:r>
            <a:r>
              <a:rPr lang="hr-HR" sz="3200">
                <a:solidFill>
                  <a:srgbClr val="90C226"/>
                </a:solidFill>
                <a:latin typeface="Calibri Light" pitchFamily="18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440719"/>
            <a:ext cx="6593756" cy="4601160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Osnova za izračun </a:t>
            </a:r>
            <a:r>
              <a:rPr lang="hr-HR"/>
              <a:t>– neto masa EE opreme u kg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Iznos naknade: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/>
              <a:t>Masa EE opreme (kg) x </a:t>
            </a:r>
            <a:r>
              <a:rPr lang="hr-HR" b="1"/>
              <a:t>jedinična naknada (2,25 kn/kg)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naknada se plaća po </a:t>
            </a:r>
            <a:r>
              <a:rPr lang="hr-HR" b="1"/>
              <a:t>neto težini uređaja</a:t>
            </a:r>
            <a:r>
              <a:rPr lang="hr-HR"/>
              <a:t>, neovisno u udjelu EE opreme unutar uređaja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svi proizvođači/ uvoznici/unosnici EE opreme su obveznici prijave podataka, dok postoje izuzeća prilikom obračuna naknade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27877"/>
            <a:ext cx="6593756" cy="993596"/>
          </a:xfrm>
        </p:spPr>
        <p:txBody>
          <a:bodyPr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Naknada i iznos jedinične naknade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pomena 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200"/>
              <a:t> U skladu s Pravilnikom, naknada za gospodarenje EE otpadom plaća se i na električne i elektroničke alate </a:t>
            </a:r>
            <a:r>
              <a:rPr lang="hr-HR" sz="1200" b="1"/>
              <a:t>osim velikih nepokretnih industrijskih alata</a:t>
            </a:r>
            <a:r>
              <a:rPr lang="hr-HR" sz="1200"/>
              <a:t>. </a:t>
            </a:r>
            <a:r>
              <a:rPr lang="hr-HR" sz="1200" b="1"/>
              <a:t>Uvjeti</a:t>
            </a:r>
            <a:r>
              <a:rPr lang="hr-HR" sz="1200"/>
              <a:t> kojima određeni uređaj ili oprema mora zadovoljiti da bi se kategorizirao kao veliki nepokretni industrijski alat jesu: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 sz="1200"/>
              <a:t>a) da udovoljava definiciji EE opreme,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 sz="1200"/>
              <a:t>b) da nije dostupan u maloprodaji za kućanstva,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 sz="1200"/>
              <a:t>c) da je namijenjen isključivo za uporabu u industrijskoj proizvodnji,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 sz="1200"/>
              <a:t>d) da je smješten u industrijskom pogonu na određenoj lokaciji namijenjenoj industrijskoj proizvodnji,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 sz="1200"/>
              <a:t>e) da je instaliran od strane profesionalca.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 sz="1200"/>
              <a:t>Kod uvoza i/ili unosa i/ili proizvodnje velikih nepokretnih industrijskih alata nema obveze plaćanja naknade gospodarenja EE otpadom i to neovisno uvoze li se za vlastite potrebe ili za potrebe drugog, ali se </a:t>
            </a:r>
            <a:r>
              <a:rPr lang="hr-HR" sz="1200" b="1"/>
              <a:t>uvoz/unos  i/ili proizvodnja istih mora prijaviti Fondu na propisanom obrascu </a:t>
            </a:r>
            <a:r>
              <a:rPr lang="hr-HR" sz="1200"/>
              <a:t>uz dostavu kopije MRN-a/ računa i uz obaveznu napomenu da se radi o velikom nepokretnom industrijskom alatu.</a:t>
            </a:r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Napomena</a:t>
            </a:r>
            <a:r>
              <a:rPr lang="hr-HR" sz="1800">
                <a:latin typeface="Calibri" pitchFamily="34"/>
              </a:rPr>
              <a:t> </a:t>
            </a:r>
            <a:r>
              <a:rPr lang="hr-HR" sz="3200">
                <a:solidFill>
                  <a:srgbClr val="90C226"/>
                </a:solidFill>
                <a:latin typeface="Calibri Light" pitchFamily="18"/>
              </a:rPr>
              <a:t>: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62" y="4413964"/>
            <a:ext cx="2238122" cy="2238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3" y="4871164"/>
            <a:ext cx="2134803" cy="14432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35892" y="404667"/>
            <a:ext cx="761996" cy="761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knade 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116363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Proizvođači i uvoznici/unosnici koji uvoze/unose i/ili proizvode EE opremu čija pojedinačna </a:t>
            </a:r>
            <a:r>
              <a:rPr lang="hr-HR" b="1"/>
              <a:t>težina premašuje 500 kg  </a:t>
            </a:r>
            <a:r>
              <a:rPr lang="hr-HR"/>
              <a:t>u Izvješće IU/PEEO  upisuju </a:t>
            </a:r>
            <a:r>
              <a:rPr lang="hr-HR" b="1"/>
              <a:t>podatke o punoj težini EE uređaja </a:t>
            </a:r>
            <a:r>
              <a:rPr lang="hr-HR"/>
              <a:t>te prilažu specifikaciju o težini predmetne EE opreme i broju komada zajedno s preslikom MRN-a / računa. Prilikom obračuna naknade obračunava se umnožak mase od 500 kg  po komadu i iznosa jedinične naknade.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Glede EE opreme koja ne podliježe obvezi plaćanja naknade gospodarenja EE otpadom</a:t>
            </a:r>
            <a:r>
              <a:rPr lang="hr-HR" b="1"/>
              <a:t>, obveza plaćanja naknade nastaje ukoliko se uvoze i/ili unose i/ili proizvode rezervni dijelovi </a:t>
            </a:r>
            <a:r>
              <a:rPr lang="hr-HR"/>
              <a:t>za istu, a koji udovoljavaju definiciji EE opreme. Dakle, </a:t>
            </a:r>
            <a:r>
              <a:rPr lang="hr-HR" b="1"/>
              <a:t>rezervni dijelovi koji udovoljavaju definiciji EE opreme potpadaju pod obvezu plaćanja naknade gospodarenja EE otpadom.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Napomena</a:t>
            </a:r>
            <a:r>
              <a:rPr lang="hr-HR" sz="1800">
                <a:latin typeface="Calibri" pitchFamily="18"/>
              </a:rPr>
              <a:t> :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9" y="4945376"/>
            <a:ext cx="2091598" cy="11757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12" y="4792882"/>
            <a:ext cx="1645508" cy="16455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Sadržaj prezentacije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 dirty="0"/>
              <a:t>Uvod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 dirty="0" smtClean="0"/>
              <a:t>Najčešća </a:t>
            </a:r>
            <a:r>
              <a:rPr lang="hr-HR" sz="2000" dirty="0"/>
              <a:t>pitanja vezana za prijavu, obračun i naplatu naknada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 sz="2000" dirty="0"/>
              <a:t>Pravilnik o gospodarenju EE opremom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 sz="2000" dirty="0"/>
              <a:t>Pravilnik o ambalaži i otpadnoj ambalaži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 sz="2000" dirty="0"/>
              <a:t>Pravilnik o baterijama i akumulatorima i otpadnim baterijama i akumulatorima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2000" dirty="0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116363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</a:pPr>
            <a:r>
              <a:rPr lang="hr-HR"/>
              <a:t>Proizvođači i uvoznici/unosnici koji uvoze/unose i/ili proizvode </a:t>
            </a:r>
            <a:r>
              <a:rPr lang="hr-HR" b="1"/>
              <a:t>strojeve za pranje rublja </a:t>
            </a:r>
            <a:r>
              <a:rPr lang="hr-HR"/>
              <a:t>u Izvješće IU/PEEO upisuju podatke o </a:t>
            </a:r>
            <a:r>
              <a:rPr lang="hr-HR" b="1"/>
              <a:t>punoj težini strojeva za pranje rublja</a:t>
            </a:r>
            <a:r>
              <a:rPr lang="hr-HR"/>
              <a:t> te naznače kako se radi o istima ili se upisuje pripadajući tarifni broj. Prilikom obračuna naknade </a:t>
            </a:r>
            <a:r>
              <a:rPr lang="hr-HR" b="1"/>
              <a:t>obračunava se umnožak 70% iznosa ukupne mase </a:t>
            </a:r>
            <a:r>
              <a:rPr lang="hr-HR"/>
              <a:t>stroja za pranje rublja i jedinične naknade (obveza plaćanja naknade nastaje ukoliko se uvoze i/ili unose i/ili proizvode rezervni dijelovi za istu, a koji udovoljavaju definiciji EE opreme).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Napomena</a:t>
            </a:r>
            <a:r>
              <a:rPr lang="hr-HR" sz="1800">
                <a:latin typeface="Calibri" pitchFamily="18"/>
              </a:rPr>
              <a:t> :</a:t>
            </a:r>
          </a:p>
        </p:txBody>
      </p:sp>
      <p:sp>
        <p:nvSpPr>
          <p:cNvPr id="4" name="AutoShape 2" descr="Slikovni rezultat za perilica rublja"/>
          <p:cNvSpPr/>
          <p:nvPr/>
        </p:nvSpPr>
        <p:spPr>
          <a:xfrm>
            <a:off x="-31683" y="-136437"/>
            <a:ext cx="304915" cy="304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9242" y="3622679"/>
            <a:ext cx="2975759" cy="29757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stupak prijave i obračuna nakn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5"/>
          <p:cNvSpPr txBox="1">
            <a:spLocks noGrp="1"/>
          </p:cNvSpPr>
          <p:nvPr>
            <p:ph type="title" idx="4294967295"/>
          </p:nvPr>
        </p:nvSpPr>
        <p:spPr>
          <a:xfrm>
            <a:off x="539642" y="2204636"/>
            <a:ext cx="6347161" cy="1727639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" pitchFamily="34"/>
              </a:rPr>
              <a:t>Postupak prijave i obračuna naknade</a:t>
            </a:r>
          </a:p>
        </p:txBody>
      </p:sp>
      <p:sp>
        <p:nvSpPr>
          <p:cNvPr id="3" name="Title 1"/>
          <p:cNvSpPr/>
          <p:nvPr/>
        </p:nvSpPr>
        <p:spPr>
          <a:xfrm>
            <a:off x="539642" y="116284"/>
            <a:ext cx="6593756" cy="1007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UČINKOVITOST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2180523" y="3816001"/>
            <a:ext cx="3312002" cy="21599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latin typeface="Calibri" pitchFamily="34"/>
              </a:rPr>
              <a:t>Dostava obrazaca:</a:t>
            </a:r>
          </a:p>
        </p:txBody>
      </p:sp>
      <p:sp>
        <p:nvSpPr>
          <p:cNvPr id="3" name="Rezervirano mjesto teksta 4"/>
          <p:cNvSpPr txBox="1">
            <a:spLocks noGrp="1"/>
          </p:cNvSpPr>
          <p:nvPr>
            <p:ph type="body" idx="4294967295"/>
          </p:nvPr>
        </p:nvSpPr>
        <p:spPr>
          <a:xfrm>
            <a:off x="457200" y="1535039"/>
            <a:ext cx="3178436" cy="639357"/>
          </a:xfrm>
        </p:spPr>
        <p:txBody>
          <a:bodyPr anchor="t"/>
          <a:lstStyle/>
          <a:p>
            <a:pPr lvl="0">
              <a:buNone/>
            </a:pPr>
            <a:r>
              <a:rPr lang="hr-HR" sz="1800" b="1">
                <a:solidFill>
                  <a:srgbClr val="000000"/>
                </a:solidFill>
                <a:latin typeface="Calibri" pitchFamily="34"/>
              </a:rPr>
              <a:t>UVOZ/UNOS/PROIZVODNJA</a:t>
            </a:r>
          </a:p>
        </p:txBody>
      </p:sp>
      <p:sp>
        <p:nvSpPr>
          <p:cNvPr id="4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57200" y="2174763"/>
            <a:ext cx="3178436" cy="2405877"/>
          </a:xfrm>
        </p:spPr>
        <p:txBody>
          <a:bodyPr anchor="t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Kada ?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 b="1"/>
              <a:t>do 5.-og u tekućem mjesecu </a:t>
            </a:r>
            <a:r>
              <a:rPr lang="hr-HR" sz="1800"/>
              <a:t>za prethodni mjesec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 Fond donosi rješenje koje je </a:t>
            </a:r>
            <a:r>
              <a:rPr lang="hr-HR" sz="1800" b="1"/>
              <a:t>osnova za plaćanje </a:t>
            </a:r>
            <a:r>
              <a:rPr lang="hr-HR" sz="1800"/>
              <a:t>naknada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1800"/>
          </a:p>
          <a:p>
            <a:pPr lvl="0" algn="just">
              <a:spcBef>
                <a:spcPts val="1000"/>
              </a:spcBef>
              <a:spcAft>
                <a:spcPts val="0"/>
              </a:spcAft>
              <a:buNone/>
            </a:pPr>
            <a:endParaRPr lang="hr-HR" sz="1800"/>
          </a:p>
        </p:txBody>
      </p:sp>
      <p:sp>
        <p:nvSpPr>
          <p:cNvPr id="5" name="Rezervirano mjesto teksta 5"/>
          <p:cNvSpPr txBox="1">
            <a:spLocks noGrp="1"/>
          </p:cNvSpPr>
          <p:nvPr>
            <p:ph type="body" idx="4294967295"/>
          </p:nvPr>
        </p:nvSpPr>
        <p:spPr>
          <a:xfrm>
            <a:off x="4212000" y="1535039"/>
            <a:ext cx="3024003" cy="639357"/>
          </a:xfrm>
        </p:spPr>
        <p:txBody>
          <a:bodyPr anchor="t"/>
          <a:lstStyle/>
          <a:p>
            <a:pPr lvl="0">
              <a:buNone/>
            </a:pPr>
            <a:r>
              <a:rPr lang="hr-HR" sz="1800" b="1">
                <a:solidFill>
                  <a:srgbClr val="000000"/>
                </a:solidFill>
                <a:latin typeface="Calibri" pitchFamily="34"/>
              </a:rPr>
              <a:t>IZVOZ/IZNOS</a:t>
            </a:r>
          </a:p>
        </p:txBody>
      </p:sp>
      <p:sp>
        <p:nvSpPr>
          <p:cNvPr id="6" name="Rezervirano mjesto sadržaja 3"/>
          <p:cNvSpPr txBox="1">
            <a:spLocks noGrp="1"/>
          </p:cNvSpPr>
          <p:nvPr>
            <p:ph type="body" idx="4294967295"/>
          </p:nvPr>
        </p:nvSpPr>
        <p:spPr>
          <a:xfrm>
            <a:off x="4212000" y="2174763"/>
            <a:ext cx="3024003" cy="2405877"/>
          </a:xfrm>
        </p:spPr>
        <p:txBody>
          <a:bodyPr anchor="t"/>
          <a:lstStyle/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 Kada ?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 </a:t>
            </a:r>
            <a:r>
              <a:rPr lang="hr-HR" sz="1800" b="1"/>
              <a:t>najkasnije u roku od 30 dana od dana izvoza/iznosa proizvoda </a:t>
            </a:r>
            <a:r>
              <a:rPr lang="hr-HR" sz="1800"/>
              <a:t>prema datumu s računa odnosno MRN-a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Fond donosi rješenje koje je osnova za povrat dijela uplaćene naknade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None/>
            </a:pPr>
            <a:endParaRPr lang="hr-HR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387001"/>
            <a:ext cx="6569643" cy="1031397"/>
          </a:xfrm>
        </p:spPr>
        <p:txBody>
          <a:bodyPr/>
          <a:lstStyle/>
          <a:p>
            <a:pPr lvl="0"/>
            <a:r>
              <a:rPr lang="hr-HR" sz="3600">
                <a:solidFill>
                  <a:srgbClr val="90C226"/>
                </a:solidFill>
                <a:latin typeface="Calibri" pitchFamily="34"/>
              </a:rPr>
              <a:t>Zahtjev za povrat naknade za izvezenu EE opremu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457200" y="1418398"/>
            <a:ext cx="6569643" cy="4712040"/>
          </a:xfrm>
        </p:spPr>
        <p:txBody>
          <a:bodyPr/>
          <a:lstStyle/>
          <a:p>
            <a:pPr lvl="0" algn="just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Izvješće izvoznika</a:t>
            </a:r>
          </a:p>
          <a:p>
            <a:pPr lvl="0" algn="just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zahtjev za povrat plaćene naknade s napomenom vraćaju li se sredstva na poslovni račun obveznika ili se više uplaćenim sredstvima zatvara neka druga obveza</a:t>
            </a:r>
          </a:p>
          <a:p>
            <a:pPr lvl="0" algn="just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dokaz o izvozu EE opreme (preslika MRN-a ako se radi o izvozu, preslika izlaznog računa u slučaju iznosa u zemlje EU)</a:t>
            </a:r>
          </a:p>
          <a:p>
            <a:pPr lvl="0" algn="just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U slučaju izvoza EE opreme ugrađene u neki proizvod, potrebno je dostaviti specifikaciju proizvoda te se vrši povrat samo na težinu EE opreme na koju je plaćena naknada</a:t>
            </a:r>
          </a:p>
          <a:p>
            <a:pPr lvl="0" algn="just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Fond na temelju tako dostavljenih podataka obvezniku plaćanja naknade ispostavlja rješenje o povratu uplaćene naknade.</a:t>
            </a:r>
          </a:p>
          <a:p>
            <a:pPr lvl="0" hangingPunct="1"/>
            <a:endParaRPr lang="hr-HR" sz="1800">
              <a:latin typeface="Calibri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4438899" y="4936763"/>
            <a:ext cx="1964881" cy="1703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>
                <a:latin typeface="Calibri" pitchFamily="34"/>
              </a:rPr>
              <a:t>Koji obrazac ?</a:t>
            </a:r>
          </a:p>
        </p:txBody>
      </p:sp>
      <p:sp>
        <p:nvSpPr>
          <p:cNvPr id="3" name="Rezervirano mjesto teksta 4"/>
          <p:cNvSpPr txBox="1">
            <a:spLocks noGrp="1"/>
          </p:cNvSpPr>
          <p:nvPr>
            <p:ph type="body" idx="4294967295"/>
          </p:nvPr>
        </p:nvSpPr>
        <p:spPr>
          <a:xfrm>
            <a:off x="457200" y="963722"/>
            <a:ext cx="6499802" cy="683642"/>
          </a:xfrm>
        </p:spPr>
        <p:txBody>
          <a:bodyPr anchor="t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000"/>
              <a:t>IU/PEEO - Izvješće uvoznika/unosnika i/ili proizvođača EE opreme</a:t>
            </a:r>
          </a:p>
          <a:p>
            <a:pPr lvl="0"/>
            <a:r>
              <a:rPr lang="hr-HR" sz="2000">
                <a:solidFill>
                  <a:srgbClr val="FFFFFF"/>
                </a:solidFill>
                <a:latin typeface="Calibri Light" pitchFamily="18"/>
              </a:rPr>
              <a:t>Za period do 19.8.2015. g.</a:t>
            </a:r>
          </a:p>
        </p:txBody>
      </p:sp>
      <p:sp>
        <p:nvSpPr>
          <p:cNvPr id="4" name="Rezervirano mjesto teksta 5"/>
          <p:cNvSpPr txBox="1">
            <a:spLocks noGrp="1"/>
          </p:cNvSpPr>
          <p:nvPr>
            <p:ph type="body" idx="4294967295"/>
          </p:nvPr>
        </p:nvSpPr>
        <p:spPr>
          <a:xfrm>
            <a:off x="4212000" y="1535039"/>
            <a:ext cx="3096002" cy="639357"/>
          </a:xfrm>
        </p:spPr>
        <p:txBody>
          <a:bodyPr anchor="t"/>
          <a:lstStyle/>
          <a:p>
            <a:pPr lvl="0"/>
            <a:r>
              <a:rPr lang="hr-HR" sz="2000">
                <a:solidFill>
                  <a:srgbClr val="FFFFFF"/>
                </a:solidFill>
                <a:latin typeface="Calibri Light" pitchFamily="18"/>
              </a:rPr>
              <a:t>Za period od 20.8.2015. g. do uspostave Registra</a:t>
            </a: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603" y="1535039"/>
            <a:ext cx="3319921" cy="50839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457200" y="543958"/>
            <a:ext cx="6499802" cy="548996"/>
          </a:xfrm>
        </p:spPr>
        <p:txBody>
          <a:bodyPr>
            <a:spAutoFit/>
          </a:bodyPr>
          <a:lstStyle/>
          <a:p>
            <a:pPr lvl="0"/>
            <a:r>
              <a:rPr lang="hr-HR" sz="1800">
                <a:solidFill>
                  <a:srgbClr val="808080"/>
                </a:solidFill>
              </a:rPr>
              <a:t>          </a:t>
            </a:r>
            <a:r>
              <a:rPr lang="hr-HR" sz="1800">
                <a:solidFill>
                  <a:srgbClr val="808080"/>
                </a:solidFill>
                <a:latin typeface="Calibri Light" pitchFamily="18"/>
              </a:rPr>
              <a:t>REPUBLIKA HRVATSKA</a:t>
            </a:r>
            <a:br>
              <a:rPr lang="hr-HR" sz="1800">
                <a:solidFill>
                  <a:srgbClr val="808080"/>
                </a:solidFill>
                <a:latin typeface="Calibri Light" pitchFamily="18"/>
              </a:rPr>
            </a:br>
            <a:r>
              <a:rPr lang="hr-HR" sz="1800">
                <a:solidFill>
                  <a:srgbClr val="808080"/>
                </a:solidFill>
                <a:latin typeface="Calibri Light" pitchFamily="18"/>
              </a:rPr>
              <a:t>            FOND ZA ZAŠTITU OKOLIŠA I ENERGETSKU UČINKOVITOST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587876" y="325800"/>
            <a:ext cx="6594122" cy="4499643"/>
          </a:xfrm>
        </p:spPr>
        <p:txBody>
          <a:bodyPr anchor="ctr" anchorCtr="1"/>
          <a:lstStyle/>
          <a:p>
            <a:pPr lvl="0" algn="ctr">
              <a:spcAft>
                <a:spcPts val="0"/>
              </a:spcAft>
            </a:pPr>
            <a:r>
              <a:rPr lang="hr-HR" sz="3600">
                <a:solidFill>
                  <a:srgbClr val="90C226"/>
                </a:solidFill>
                <a:latin typeface="Calibri Light" pitchFamily="18"/>
              </a:rPr>
              <a:t>Pravilnik o ambalaži i otpadnoj ambalaži</a:t>
            </a:r>
          </a:p>
        </p:txBody>
      </p:sp>
      <p:pic>
        <p:nvPicPr>
          <p:cNvPr id="4" name="Slika 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62" y="4170596"/>
            <a:ext cx="2592360" cy="17413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 Light" pitchFamily="18"/>
              </a:rPr>
              <a:t/>
            </a:r>
            <a:br>
              <a:rPr lang="hr-HR" sz="3600">
                <a:solidFill>
                  <a:srgbClr val="90C226"/>
                </a:solidFill>
                <a:latin typeface="Calibri Light" pitchFamily="18"/>
              </a:rPr>
            </a:br>
            <a:endParaRPr lang="hr-HR" sz="3600">
              <a:solidFill>
                <a:srgbClr val="90C226"/>
              </a:solidFill>
              <a:latin typeface="Calibri Light" pitchFamily="18"/>
            </a:endParaRPr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582116" y="870856"/>
            <a:ext cx="6593756" cy="3448595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/>
              <a:t>Pravilnik o ambalaži i otpadnoj ambalaži („Narodne novine“ broj 88/15, 78/16 i 116/17)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/>
              <a:t>Uredba o gospodarenju otpadnom ambalažom („Narodne novine“ broj 97/15)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>
                <a:solidFill>
                  <a:srgbClr val="A6A6A6"/>
                </a:solidFill>
              </a:rPr>
              <a:t>Pravilnik o ambalaži i ambalažnom otpadu (»Narodne novine« broj 97/05, 115/05, 81/08, 31/09, 156/09, 38/10, 10/11, 81/11, 126/11, 38/13, 86/13)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>
                <a:solidFill>
                  <a:srgbClr val="000000"/>
                </a:solidFill>
              </a:rPr>
              <a:t>naknada se plaća od 2006. godine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u="sng">
              <a:solidFill>
                <a:srgbClr val="00000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u="sng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b="1" u="sng"/>
          </a:p>
          <a:p>
            <a:pPr lvl="0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55" y="4589419"/>
            <a:ext cx="2391421" cy="1538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306083"/>
            <a:ext cx="6594122" cy="4499643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b="1"/>
              <a:t>Ambalaža</a:t>
            </a:r>
            <a:r>
              <a:rPr lang="vi-VN"/>
              <a:t> </a:t>
            </a:r>
            <a:r>
              <a:rPr lang="vi-VN" b="1"/>
              <a:t>je</a:t>
            </a:r>
            <a:r>
              <a:rPr lang="vi-VN"/>
              <a:t> svaki proizvod, bez obzira na prirodu materijala od kojeg je izrađen, koji se koristi za držanje, zaštitu, rukovanje, isporuku i predstavljanje robe, od sirovina do gotovih proizvoda, od proizvođača do potrošača. Ambalaža predstavlja i nepovratne predmete namijenjene za izradu ambalaže koja će se koristiti za spomenute namjene kao i pomoćna sredstva za pakiranje, koja služe za omatanje ili povezivanje robe, pakiranje, nepropusno zatvaranje, pripremu za otpremu i označavanje robe</a:t>
            </a:r>
            <a:endParaRPr lang="hr-HR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Ambalaža predstavlja i nepovratne predmete namijenjene za izradu ambalaže koja će se koristiti za spomenute namjene kao i pomoćna sredstva za pakiranje, koja služe za omatanje ili povezivanje robe, pakiranje, nepropusno zatvaranje, pripremu za otpremu i označavanje robe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vi-VN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27877"/>
            <a:ext cx="6594122" cy="993961"/>
          </a:xfrm>
        </p:spPr>
        <p:txBody>
          <a:bodyPr lIns="0" tIns="0" rIns="0" bIns="0" anchor="ctr"/>
          <a:lstStyle/>
          <a:p>
            <a:pPr lvl="0">
              <a:buNone/>
            </a:pPr>
            <a:r>
              <a:rPr lang="hr-HR" sz="3200"/>
              <a:t>Pojmovi uporabljeni u Pravilniku imaju sljedeće značenje 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7744" y="5456160"/>
            <a:ext cx="1762560" cy="11714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 idx="4294967295"/>
          </p:nvPr>
        </p:nvSpPr>
        <p:spPr>
          <a:xfrm>
            <a:off x="609484" y="227877"/>
            <a:ext cx="6594122" cy="993961"/>
          </a:xfrm>
        </p:spPr>
        <p:txBody>
          <a:bodyPr lIns="0" tIns="0" rIns="0" bIns="0" anchor="ctr"/>
          <a:lstStyle/>
          <a:p>
            <a:pPr lvl="0">
              <a:buNone/>
            </a:pPr>
            <a:r>
              <a:rPr lang="hr-HR" sz="3200"/>
              <a:t>Ambalaža može biti:</a:t>
            </a:r>
          </a:p>
        </p:txBody>
      </p:sp>
      <p:sp>
        <p:nvSpPr>
          <p:cNvPr id="3" name="AutoShape 2" descr="Slikovni rezultat za krastavci"/>
          <p:cNvSpPr txBox="1">
            <a:spLocks noGrp="1"/>
          </p:cNvSpPr>
          <p:nvPr>
            <p:ph type="body" idx="4294967295"/>
          </p:nvPr>
        </p:nvSpPr>
        <p:spPr>
          <a:xfrm>
            <a:off x="395642" y="1436760"/>
            <a:ext cx="6527673" cy="5021637"/>
          </a:xfrm>
        </p:spPr>
        <p:txBody>
          <a:bodyPr lIns="91440" tIns="45720" rIns="91440" bIns="45720"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 b="1"/>
              <a:t>Primarna ambalaža:                               Tercijarna ambalaža:		</a:t>
            </a:r>
          </a:p>
          <a:p>
            <a:pPr marL="343082" lvl="0" indent="-343082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/>
              <a:t>aluminij (čep), 		</a:t>
            </a:r>
          </a:p>
          <a:p>
            <a:pPr marL="343082" lvl="0" indent="-343082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/>
              <a:t>staklo (staklenka),</a:t>
            </a:r>
          </a:p>
          <a:p>
            <a:pPr marL="343082" lvl="0" indent="-343082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/>
              <a:t>papir (etiketa)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000"/>
              <a:t>				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000" b="1"/>
              <a:t>Sekundarna ambalaža:</a:t>
            </a:r>
            <a:r>
              <a:rPr lang="hr-HR" b="1"/>
              <a:t>		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hr-HR" sz="200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hr-HR" sz="200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hr-HR" sz="2000"/>
          </a:p>
          <a:p>
            <a:pPr marL="343082" lvl="0" indent="-343082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/>
              <a:t>kartonska kutija                                    paleta, folija (ostali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000"/>
              <a:t>                                                                       polimerni mat.)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37" y="1773003"/>
            <a:ext cx="1544759" cy="1357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42" y="4364998"/>
            <a:ext cx="2160361" cy="13849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196" y="1881716"/>
            <a:ext cx="2415241" cy="35002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329513"/>
            <a:ext cx="6594122" cy="5286484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vi-VN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/>
              <a:t>Ambalažer proizvodi kutije, vrećice, boce, …. te plaća naknadu na ambalažu u kojoj proda i/ili dostavi svoj proizvod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/>
              <a:t>Obveznik plaćanja naknada je onaj tko svoj proizvod stavi u tu kutiju, vrećiu,  bocu,.. koju je kupio od abalažera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b="1"/>
              <a:t>                            </a:t>
            </a:r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>
              <a:buNone/>
            </a:pPr>
            <a:r>
              <a:rPr lang="hr-HR" sz="4400">
                <a:latin typeface="Arial" pitchFamily="18"/>
              </a:rPr>
              <a:t> </a:t>
            </a: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24" y="3946074"/>
            <a:ext cx="1988381" cy="2519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29" y="2681596"/>
            <a:ext cx="2144075" cy="12251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472" y="2424037"/>
            <a:ext cx="1966371" cy="19663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01" y="4333158"/>
            <a:ext cx="1282839" cy="12828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058" y="4737387"/>
            <a:ext cx="2779126" cy="1486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494" y="2575380"/>
            <a:ext cx="1916829" cy="14376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457200" y="261253"/>
            <a:ext cx="6631576" cy="1157136"/>
          </a:xfrm>
        </p:spPr>
        <p:txBody>
          <a:bodyPr/>
          <a:lstStyle/>
          <a:p>
            <a:pPr lvl="0"/>
            <a:r>
              <a:rPr lang="hr-HR" sz="3200">
                <a:solidFill>
                  <a:srgbClr val="92D050"/>
                </a:solidFill>
                <a:latin typeface="Calibri" pitchFamily="34"/>
              </a:rPr>
              <a:t>FOND ZA ZAŠTITU OKOLIŠA I ENERGETSKU UČINKOVITOST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>
          <a:xfrm>
            <a:off x="365760" y="1733007"/>
            <a:ext cx="6862352" cy="4554580"/>
          </a:xfrm>
        </p:spPr>
        <p:txBody>
          <a:bodyPr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Fond je osnovan Zakonom o Fondu za zaštitu okoliša i energetsku učinkovitost („Narodne novine“ br. 107/03, 144/12)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pravna osoba s javnim ovlastima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započeo s radom 01. siječnja 2004. godine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osnivač Fonda je Republika Hrvatska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osnivačka prava i dužnosti u ime RH obavlja Vlada RH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izvanproračunski fond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sz="1800">
                <a:solidFill>
                  <a:srgbClr val="404040"/>
                </a:solidFill>
              </a:rPr>
              <a:t>djelatnost Fonda obuhvaća poslove u svezi s financiranjem pripreme, provedbe i razvoja programa, projekata i sličnih aktivnosti u području očuvanja, održivog korištenja, zaštite i unaprjeđivanja okoliša i u području energetske učinkovitosti i korištenja obnovljivih izvora energije</a:t>
            </a:r>
            <a:r>
              <a:rPr lang="hr-HR" sz="1800">
                <a:solidFill>
                  <a:srgbClr val="404040"/>
                </a:solidFill>
              </a:rPr>
              <a:t>.</a:t>
            </a:r>
          </a:p>
          <a:p>
            <a:pPr lvl="0"/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b="1"/>
              <a:t>mali proizvođač </a:t>
            </a:r>
            <a:r>
              <a:rPr lang="vi-VN"/>
              <a:t>– pravna ili fizička osoba –obrtnik koja na profesionalnoj osnovi razvija, proizvodi, prerađuje, obrađuje, prodaje, unosi ili uvozi, odnosno stavlja na tržište na području RH proizvode pakirane u ambalažu u količinama manjim od onih propisanih Pravilnikom: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/>
              <a:t>300 kg ambalaže od stakla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/>
              <a:t>100 kg ambalaže od papira, kartona i višeslojne (kompozitne) ambalaže s pretežno papir-kartonskom komponentom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/>
              <a:t>50 kg ambalaže od metala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/>
              <a:t>50 kg ambalaže od plastike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/>
              <a:t>50 kg ambalaže od drva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/>
              <a:t>50 kg ambalaže od ostalih ambalažnih materijala  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vi-VN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>
              <a:buNone/>
            </a:pPr>
            <a:r>
              <a:rPr lang="hr-HR" sz="3200"/>
              <a:t>Izuzeće- mali proizvođač</a:t>
            </a:r>
            <a:r>
              <a:rPr lang="hr-HR" sz="180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hr-HR" sz="3200"/>
              <a:t>:</a:t>
            </a: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76" y="4670874"/>
            <a:ext cx="1661035" cy="16610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b="1" dirty="0"/>
              <a:t>mali proizvođač podliježe obvezi plaćanja</a:t>
            </a:r>
            <a:r>
              <a:rPr lang="vi-VN" dirty="0"/>
              <a:t> naknada </a:t>
            </a:r>
            <a:r>
              <a:rPr lang="vi-VN" b="1" dirty="0"/>
              <a:t>samo ako </a:t>
            </a:r>
            <a:r>
              <a:rPr lang="vi-VN" dirty="0"/>
              <a:t>stavlja na tržište na području RH </a:t>
            </a:r>
            <a:r>
              <a:rPr lang="vi-VN" b="1" dirty="0"/>
              <a:t>pića u ambalaži </a:t>
            </a:r>
            <a:r>
              <a:rPr lang="vi-VN" dirty="0"/>
              <a:t>koja su </a:t>
            </a:r>
            <a:r>
              <a:rPr lang="vi-VN" b="1" dirty="0"/>
              <a:t>obuhvaćena sustavom povratne naknade</a:t>
            </a:r>
            <a:r>
              <a:rPr lang="vi-VN" dirty="0"/>
              <a:t> (bez obzira na količinu koju stavlja na tržište) – plaća povratnu naknadu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vi-VN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dirty="0"/>
              <a:t>mali proizvođači – obvezni su </a:t>
            </a:r>
            <a:r>
              <a:rPr lang="vi-VN" b="1" dirty="0"/>
              <a:t>najkasnije do 01.ožujka tekuće godine za prethodnu kalendarsku </a:t>
            </a:r>
            <a:r>
              <a:rPr lang="vi-VN" dirty="0"/>
              <a:t>godinu do uspostave Reg</a:t>
            </a:r>
            <a:r>
              <a:rPr lang="hr-HR" dirty="0" err="1"/>
              <a:t>istra</a:t>
            </a:r>
            <a:r>
              <a:rPr lang="vi-VN" dirty="0"/>
              <a:t> u Fond dostaviti podatke putem </a:t>
            </a:r>
            <a:r>
              <a:rPr lang="vi-VN" b="1" dirty="0"/>
              <a:t>obrasca AO10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vi-VN" dirty="0"/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>
              <a:buNone/>
            </a:pPr>
            <a:r>
              <a:rPr lang="hr-HR" sz="3200"/>
              <a:t>Napomena</a:t>
            </a:r>
            <a:r>
              <a:rPr lang="hr-HR" sz="180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hr-HR" sz="320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2" y="5012996"/>
            <a:ext cx="1523884" cy="15238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484" y="1116363"/>
            <a:ext cx="6594122" cy="4499643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vi-VN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 b="1"/>
              <a:t>naknade proizvođača </a:t>
            </a:r>
            <a:r>
              <a:rPr lang="vi-VN"/>
              <a:t>– novčani iznosi koje proizvođač uplaćuje Fondu prilikom stavljanja proizvoda pakiranih u ambalaži na tržište na području RH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 b="1"/>
              <a:t>naknada gospodarenja otpadnom ambalažom </a:t>
            </a:r>
            <a:r>
              <a:rPr lang="vi-VN"/>
              <a:t>– novčani iznos koji plaćaju proizvođači u svrhu pokrivanja troškova sakupljanja i obrade otpadne ambalaže                   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vi-VN" b="1"/>
              <a:t>povratna naknada </a:t>
            </a:r>
            <a:r>
              <a:rPr lang="vi-VN"/>
              <a:t>– novčani iznos koji plaćaju proizvođači koji stavljaju na tržište pića (alkoholno piće, bezalkoholno piće, stolna, mineralna i izvorska voda, voćni sirupi i ostali tekući proizvodi na voćnoj i dr.</a:t>
            </a:r>
            <a:r>
              <a:rPr lang="hr-HR"/>
              <a:t> </a:t>
            </a:r>
            <a:r>
              <a:rPr lang="vi-VN"/>
              <a:t>bazi te bilo koji drugi dodatak koji pakiran zajedno s tekućom bazom čini cjelovitu jedinicu primarne ambalaže osim mlijeka i tekućih mliječnih proizvoda) pakirana u jednokratnu ambalažu od PET-a, Al/Fe i stakla volumena većeg od 0,20 l</a:t>
            </a:r>
          </a:p>
        </p:txBody>
      </p:sp>
      <p:sp>
        <p:nvSpPr>
          <p:cNvPr id="3" name="Naslov 2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>
              <a:buNone/>
            </a:pPr>
            <a:r>
              <a:rPr lang="hr-HR" sz="3200"/>
              <a:t>Naknade</a:t>
            </a:r>
            <a:r>
              <a:rPr lang="hr-HR" sz="1800">
                <a:solidFill>
                  <a:srgbClr val="000000"/>
                </a:solidFill>
                <a:latin typeface="Calibri" pitchFamily="18"/>
              </a:rPr>
              <a:t>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5"/>
          <p:cNvSpPr txBox="1">
            <a:spLocks noGrp="1"/>
          </p:cNvSpPr>
          <p:nvPr>
            <p:ph type="title" idx="4294967295"/>
          </p:nvPr>
        </p:nvSpPr>
        <p:spPr>
          <a:xfrm>
            <a:off x="539642" y="2204636"/>
            <a:ext cx="6347517" cy="1727996"/>
          </a:xfrm>
        </p:spPr>
        <p:txBody>
          <a:bodyPr/>
          <a:lstStyle/>
          <a:p>
            <a:pPr lvl="0">
              <a:buNone/>
            </a:pPr>
            <a:r>
              <a:rPr lang="hr-HR"/>
              <a:t>Postupak prijave i obračuna naknade</a:t>
            </a:r>
          </a:p>
        </p:txBody>
      </p:sp>
      <p:sp>
        <p:nvSpPr>
          <p:cNvPr id="3" name="Title 1"/>
          <p:cNvSpPr/>
          <p:nvPr/>
        </p:nvSpPr>
        <p:spPr>
          <a:xfrm>
            <a:off x="539642" y="116284"/>
            <a:ext cx="6594122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UČINKOVITOST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1873495" y="3881874"/>
            <a:ext cx="3312002" cy="21599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hr-HR" sz="3200"/>
              <a:t>Dostava obrazaca:</a:t>
            </a:r>
          </a:p>
        </p:txBody>
      </p:sp>
      <p:sp>
        <p:nvSpPr>
          <p:cNvPr id="3" name="Rezervirano mjesto teksta 4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3178801" cy="639723"/>
          </a:xfr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363" cap="flat">
            <a:solidFill>
              <a:srgbClr val="98B954"/>
            </a:solidFill>
            <a:prstDash val="solid"/>
          </a:ln>
          <a:effectLst>
            <a:outerShdw dist="20162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/>
            <a:r>
              <a:rPr lang="hr-HR">
                <a:solidFill>
                  <a:srgbClr val="000000"/>
                </a:solidFill>
              </a:rPr>
              <a:t>Kada?</a:t>
            </a:r>
          </a:p>
        </p:txBody>
      </p:sp>
      <p:sp>
        <p:nvSpPr>
          <p:cNvPr id="4" name="Rezervirano mjesto sadržaja 2"/>
          <p:cNvSpPr txBox="1">
            <a:spLocks noGrp="1"/>
          </p:cNvSpPr>
          <p:nvPr>
            <p:ph type="body" idx="3"/>
          </p:nvPr>
        </p:nvSpPr>
        <p:spPr>
          <a:xfrm>
            <a:off x="457200" y="2174763"/>
            <a:ext cx="3178801" cy="2406234"/>
          </a:xfrm>
          <a:solidFill>
            <a:srgbClr val="FFFFFF"/>
          </a:solidFill>
          <a:ln w="25557" cap="flat">
            <a:solidFill>
              <a:srgbClr val="9BBB59"/>
            </a:solidFill>
            <a:prstDash val="solid"/>
          </a:ln>
        </p:spPr>
        <p:txBody>
          <a:bodyPr anchor="t"/>
          <a:lstStyle/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kvartalno do 10.-og </a:t>
            </a:r>
            <a:r>
              <a:rPr lang="hr-HR" sz="1800" b="0"/>
              <a:t>u </a:t>
            </a:r>
            <a:r>
              <a:rPr lang="hr-HR" sz="1800"/>
              <a:t>tekućem mjesecu </a:t>
            </a:r>
            <a:r>
              <a:rPr lang="hr-HR" sz="1800" b="0"/>
              <a:t>za prethodno tromjesečje,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godišnje do 01. ožujka </a:t>
            </a:r>
            <a:r>
              <a:rPr lang="hr-HR" sz="1800" b="0"/>
              <a:t>tekuće godine za prethodnu godinu</a:t>
            </a:r>
          </a:p>
          <a:p>
            <a:pPr lvl="0">
              <a:spcBef>
                <a:spcPts val="1000"/>
              </a:spcBef>
              <a:spcAft>
                <a:spcPts val="0"/>
              </a:spcAft>
            </a:pPr>
            <a:endParaRPr lang="hr-HR" sz="1800" b="0"/>
          </a:p>
        </p:txBody>
      </p:sp>
      <p:sp>
        <p:nvSpPr>
          <p:cNvPr id="5" name="Rezervirano mjesto teksta 5"/>
          <p:cNvSpPr txBox="1">
            <a:spLocks noGrp="1"/>
          </p:cNvSpPr>
          <p:nvPr>
            <p:ph sz="half" idx="2"/>
          </p:nvPr>
        </p:nvSpPr>
        <p:spPr>
          <a:xfrm>
            <a:off x="4212000" y="1535039"/>
            <a:ext cx="3024359" cy="639723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363" cap="flat">
            <a:solidFill>
              <a:srgbClr val="98B954"/>
            </a:solidFill>
            <a:prstDash val="solid"/>
          </a:ln>
          <a:effectLst>
            <a:outerShdw dist="20162" dir="5400000" algn="tl">
              <a:srgbClr val="000000">
                <a:alpha val="38000"/>
              </a:srgbClr>
            </a:outerShdw>
          </a:effectLst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marL="0" lvl="0" indent="0">
              <a:buNone/>
            </a:pPr>
            <a:r>
              <a:rPr lang="hr-HR" sz="2400" b="1">
                <a:solidFill>
                  <a:srgbClr val="000000"/>
                </a:solidFill>
                <a:latin typeface="Calibri" pitchFamily="34"/>
              </a:rPr>
              <a:t>Rješenje ili račun ?</a:t>
            </a:r>
          </a:p>
        </p:txBody>
      </p:sp>
      <p:sp>
        <p:nvSpPr>
          <p:cNvPr id="6" name="Rezervirano mjesto sadržaja 3"/>
          <p:cNvSpPr txBox="1">
            <a:spLocks noGrp="1"/>
          </p:cNvSpPr>
          <p:nvPr>
            <p:ph sz="quarter" idx="4"/>
          </p:nvPr>
        </p:nvSpPr>
        <p:spPr>
          <a:xfrm>
            <a:off x="4212000" y="2174763"/>
            <a:ext cx="3024359" cy="2406234"/>
          </a:xfrm>
          <a:prstGeom prst="rect">
            <a:avLst/>
          </a:prstGeom>
          <a:solidFill>
            <a:srgbClr val="FFFFFF"/>
          </a:solidFill>
          <a:ln w="25557" cap="flat">
            <a:solidFill>
              <a:srgbClr val="9BBB59"/>
            </a:solidFill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 Fond donosi rješenje koje je osnova za plaćanje naknada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09484" y="312843"/>
            <a:ext cx="6594122" cy="823316"/>
          </a:xfrm>
        </p:spPr>
        <p:txBody>
          <a:bodyPr lIns="0" tIns="0" rIns="0" bIns="0" anchor="ctr">
            <a:spAutoFit/>
          </a:bodyPr>
          <a:lstStyle/>
          <a:p>
            <a:pPr lvl="0">
              <a:spcBef>
                <a:spcPts val="1000"/>
              </a:spcBef>
              <a:buNone/>
            </a:pPr>
            <a:r>
              <a:rPr lang="hr-HR" sz="1800">
                <a:solidFill>
                  <a:srgbClr val="404040"/>
                </a:solidFill>
                <a:latin typeface="Calibri" pitchFamily="18"/>
              </a:rPr>
              <a:t>   1. </a:t>
            </a:r>
            <a:r>
              <a:rPr lang="hr-HR" sz="1800" b="1">
                <a:solidFill>
                  <a:srgbClr val="404040"/>
                </a:solidFill>
                <a:latin typeface="Calibri" pitchFamily="18"/>
              </a:rPr>
              <a:t>Po vrsti ambalažnog materijala</a:t>
            </a:r>
            <a:r>
              <a:rPr lang="hr-HR" sz="1800">
                <a:solidFill>
                  <a:srgbClr val="404040"/>
                </a:solidFill>
                <a:latin typeface="Calibri" pitchFamily="18"/>
              </a:rPr>
              <a:t> i količini ambalaže:</a:t>
            </a:r>
            <a:br>
              <a:rPr lang="hr-HR" sz="1800">
                <a:solidFill>
                  <a:srgbClr val="404040"/>
                </a:solidFill>
                <a:latin typeface="Calibri" pitchFamily="18"/>
              </a:rPr>
            </a:br>
            <a:r>
              <a:rPr lang="hr-HR" sz="1800">
                <a:solidFill>
                  <a:srgbClr val="404040"/>
                </a:solidFill>
                <a:latin typeface="Calibri" pitchFamily="18"/>
              </a:rPr>
              <a:t/>
            </a:r>
            <a:br>
              <a:rPr lang="hr-HR" sz="1800">
                <a:solidFill>
                  <a:srgbClr val="404040"/>
                </a:solidFill>
                <a:latin typeface="Calibri" pitchFamily="18"/>
              </a:rPr>
            </a:br>
            <a:endParaRPr lang="hr-HR" sz="1800">
              <a:solidFill>
                <a:srgbClr val="404040"/>
              </a:solidFill>
              <a:latin typeface="Calibri" pitchFamily="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642" y="764639"/>
            <a:ext cx="6762600" cy="47231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609840" y="1449717"/>
            <a:ext cx="6594122" cy="4499643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000"/>
              <a:t>2. </a:t>
            </a:r>
            <a:r>
              <a:rPr lang="hr-HR" sz="2000" b="1"/>
              <a:t>po jedinici proizvoda stavljenih na tržište </a:t>
            </a:r>
            <a:r>
              <a:rPr lang="hr-HR" sz="2000"/>
              <a:t>na području RH – iznosi 0,10 kn/jedinici prodajne ambalaže za pića u staklenoj, PET i metalnoj ambalaži volumena većeg od 0,2 l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hr-HR" sz="200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000"/>
              <a:t>3. </a:t>
            </a:r>
            <a:r>
              <a:rPr lang="hr-HR" sz="2000" b="1"/>
              <a:t>iznos povratne naknade</a:t>
            </a:r>
            <a:r>
              <a:rPr lang="hr-HR" sz="2000"/>
              <a:t> iznosi 0,50 kn/komadu ambalažne jedinice od pića</a:t>
            </a: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1799996" y="4004998"/>
            <a:ext cx="3337560" cy="2321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/>
          </p:nvPr>
        </p:nvSpPr>
        <p:spPr>
          <a:solidFill>
            <a:srgbClr val="FFFFFF"/>
          </a:solidFill>
          <a:ln w="25557" cap="flat">
            <a:solidFill>
              <a:srgbClr val="9BBB59"/>
            </a:solidFill>
            <a:prstDash val="solid"/>
          </a:ln>
        </p:spPr>
        <p:txBody>
          <a:bodyPr/>
          <a:lstStyle/>
          <a:p>
            <a:pPr lvl="0">
              <a:buNone/>
            </a:pPr>
            <a:r>
              <a:rPr lang="hr-HR" sz="3200"/>
              <a:t>Razlika povratne ambalaže i povratne naknade !</a:t>
            </a:r>
          </a:p>
        </p:txBody>
      </p:sp>
      <p:sp>
        <p:nvSpPr>
          <p:cNvPr id="3" name="Rezervirano mjesto sadržaja 3"/>
          <p:cNvSpPr txBox="1">
            <a:spLocks noGrp="1"/>
          </p:cNvSpPr>
          <p:nvPr>
            <p:ph idx="1"/>
          </p:nvPr>
        </p:nvSpPr>
        <p:spPr>
          <a:xfrm>
            <a:off x="609484" y="1449360"/>
            <a:ext cx="3220919" cy="4498921"/>
          </a:xfr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363" cap="flat">
            <a:solidFill>
              <a:srgbClr val="98B954"/>
            </a:solidFill>
            <a:prstDash val="solid"/>
          </a:ln>
          <a:effectLst>
            <a:outerShdw dist="20162" dir="5400000" algn="tl">
              <a:srgbClr val="000000">
                <a:alpha val="38000"/>
              </a:srgbClr>
            </a:outerShdw>
          </a:effectLst>
        </p:spPr>
        <p:txBody>
          <a:bodyPr lIns="90004" tIns="44997" rIns="90004" bIns="44997"/>
          <a:lstStyle/>
          <a:p>
            <a:pPr marL="107999" lvl="0" indent="0" hangingPunct="1">
              <a:buNone/>
            </a:pPr>
            <a:r>
              <a:rPr lang="hr-HR" sz="2800">
                <a:latin typeface="Calibri" pitchFamily="18"/>
              </a:rPr>
              <a:t>Povratna ambalaža (višekratna)</a:t>
            </a:r>
          </a:p>
          <a:p>
            <a:pPr marL="0" lvl="0" indent="0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  </a:t>
            </a:r>
            <a:r>
              <a:rPr lang="vi-VN" sz="1800">
                <a:latin typeface="Calibri" pitchFamily="18"/>
              </a:rPr>
              <a:t>je ona </a:t>
            </a:r>
            <a:r>
              <a:rPr lang="vi-VN" sz="1800" b="1">
                <a:latin typeface="Calibri" pitchFamily="18"/>
              </a:rPr>
              <a:t>ambalaža</a:t>
            </a:r>
            <a:r>
              <a:rPr lang="vi-VN" sz="1800">
                <a:latin typeface="Calibri" pitchFamily="18"/>
              </a:rPr>
              <a:t> koja se, </a:t>
            </a:r>
            <a:r>
              <a:rPr lang="vi-VN" sz="1800" b="1">
                <a:latin typeface="Calibri" pitchFamily="18"/>
              </a:rPr>
              <a:t>nakon što se isprazni, ponovno uporabljuje </a:t>
            </a:r>
            <a:r>
              <a:rPr lang="vi-VN" sz="1800">
                <a:latin typeface="Calibri" pitchFamily="18"/>
              </a:rPr>
              <a:t>u istu svrhu i čiju višekratnu uporabu osigurava proizvođač </a:t>
            </a:r>
            <a:r>
              <a:rPr lang="vi-VN" sz="1800" b="1">
                <a:latin typeface="Calibri" pitchFamily="18"/>
              </a:rPr>
              <a:t>sustavom pologa </a:t>
            </a:r>
            <a:r>
              <a:rPr lang="vi-VN" sz="1800">
                <a:latin typeface="Calibri" pitchFamily="18"/>
              </a:rPr>
              <a:t>(kaucije) ili na neki drugi način</a:t>
            </a:r>
          </a:p>
        </p:txBody>
      </p:sp>
      <p:sp>
        <p:nvSpPr>
          <p:cNvPr id="4" name="Rezervirano mjesto sadržaja 4"/>
          <p:cNvSpPr txBox="1">
            <a:spLocks noGrp="1"/>
          </p:cNvSpPr>
          <p:nvPr>
            <p:ph sz="half" idx="2"/>
          </p:nvPr>
        </p:nvSpPr>
        <p:spPr>
          <a:xfrm>
            <a:off x="3983044" y="1449360"/>
            <a:ext cx="3220919" cy="4498921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363" cap="flat">
            <a:solidFill>
              <a:srgbClr val="98B954"/>
            </a:solidFill>
            <a:prstDash val="solid"/>
          </a:ln>
          <a:effectLst>
            <a:outerShdw dist="20162" dir="5400000" algn="tl">
              <a:srgbClr val="000000">
                <a:alpha val="38000"/>
              </a:srgbClr>
            </a:outerShdw>
          </a:effectLst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107999" lvl="0" indent="0">
              <a:buNone/>
            </a:pPr>
            <a:r>
              <a:rPr lang="hr-HR" sz="2800"/>
              <a:t>Povratna naknada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vi-VN"/>
              <a:t> je </a:t>
            </a:r>
            <a:r>
              <a:rPr lang="vi-VN" b="1"/>
              <a:t>novčani iznos </a:t>
            </a:r>
            <a:r>
              <a:rPr lang="vi-VN"/>
              <a:t>koji plaćaju proizvođači kao </a:t>
            </a:r>
            <a:r>
              <a:rPr lang="vi-VN" b="1"/>
              <a:t>stimulativnu mjeru</a:t>
            </a:r>
            <a:r>
              <a:rPr lang="vi-VN"/>
              <a:t> kojom se </a:t>
            </a:r>
            <a:r>
              <a:rPr lang="vi-VN" b="1"/>
              <a:t>potiče posjednik </a:t>
            </a:r>
            <a:r>
              <a:rPr lang="vi-VN"/>
              <a:t>da otpadnu </a:t>
            </a:r>
            <a:r>
              <a:rPr lang="vi-VN" b="1"/>
              <a:t>ambalažu</a:t>
            </a:r>
            <a:r>
              <a:rPr lang="vi-VN"/>
              <a:t> </a:t>
            </a:r>
            <a:r>
              <a:rPr lang="vi-VN" b="1"/>
              <a:t>od pića preda prodavatelju </a:t>
            </a:r>
            <a:r>
              <a:rPr lang="vi-VN"/>
              <a:t>koji u svojoj ponudi ima pića ili osobi koja upravlja reciklažnim dvorištem i za to primi propisani iznos povratne naknade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387001"/>
            <a:ext cx="6569643" cy="1031397"/>
          </a:xfrm>
        </p:spPr>
        <p:txBody>
          <a:bodyPr/>
          <a:lstStyle/>
          <a:p>
            <a:pPr lvl="0">
              <a:buNone/>
            </a:pPr>
            <a:r>
              <a:rPr lang="hr-HR" sz="3600">
                <a:solidFill>
                  <a:srgbClr val="90C226"/>
                </a:solidFill>
                <a:latin typeface="Calibri" pitchFamily="34"/>
              </a:rPr>
              <a:t>Zahtjev za povrat naknade za izvezenu ambalažu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523100" y="1682011"/>
            <a:ext cx="6569643" cy="4712040"/>
          </a:xfrm>
        </p:spPr>
        <p:txBody>
          <a:bodyPr/>
          <a:lstStyle/>
          <a:p>
            <a:pPr lvl="0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Izvješće izvoznika</a:t>
            </a:r>
          </a:p>
          <a:p>
            <a:pPr lvl="0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zahtjev za povrat plaćene naknade s napomenom vraćaju li se sredstva na poslovni račun obveznika ili se više uplaćenim sredstvima zatvara neka druga obveza</a:t>
            </a:r>
          </a:p>
          <a:p>
            <a:pPr lvl="0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dokaz o izvozu (preslika MRN-a ako se radi o izvozu, preslika izlaznog računa u slučaju iznosa u zemlje EU)</a:t>
            </a:r>
          </a:p>
          <a:p>
            <a:pPr lvl="0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18"/>
              </a:rPr>
              <a:t>Fond na temelju tako dostavljenih podataka obvezniku plaćanja naknade ispostavlja rješenje o povratu uplaćene naknade.</a:t>
            </a:r>
          </a:p>
          <a:p>
            <a:pPr lvl="0" hangingPunct="1"/>
            <a:endParaRPr lang="hr-HR" sz="1800">
              <a:latin typeface="Calibri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3628997" y="4690533"/>
            <a:ext cx="1964881" cy="17035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hr-HR" sz="3200"/>
              <a:t>Koji obrasci ?</a:t>
            </a:r>
          </a:p>
        </p:txBody>
      </p:sp>
      <p:sp>
        <p:nvSpPr>
          <p:cNvPr id="3" name="Rezervirano mjesto teksta 4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3250801" cy="639723"/>
          </a:xfr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 w="9363" cap="flat">
            <a:solidFill>
              <a:srgbClr val="98B954"/>
            </a:solidFill>
            <a:prstDash val="solid"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/>
            <a:r>
              <a:rPr lang="hr-HR" sz="2000">
                <a:solidFill>
                  <a:srgbClr val="FFFFFF"/>
                </a:solidFill>
                <a:latin typeface="Calibri" pitchFamily="34"/>
              </a:rPr>
              <a:t>Za period do 19.8.2015. g.</a:t>
            </a:r>
          </a:p>
        </p:txBody>
      </p:sp>
      <p:sp>
        <p:nvSpPr>
          <p:cNvPr id="4" name="Rezervirano mjesto sadržaja 2"/>
          <p:cNvSpPr txBox="1">
            <a:spLocks noGrp="1"/>
          </p:cNvSpPr>
          <p:nvPr>
            <p:ph type="body" idx="3"/>
          </p:nvPr>
        </p:nvSpPr>
        <p:spPr>
          <a:xfrm>
            <a:off x="457200" y="2174763"/>
            <a:ext cx="3250801" cy="3702241"/>
          </a:xfrm>
          <a:solidFill>
            <a:srgbClr val="FFFFFF"/>
          </a:solidFill>
          <a:ln w="25557" cap="flat">
            <a:solidFill>
              <a:srgbClr val="9BBB59"/>
            </a:solidFill>
            <a:prstDash val="solid"/>
          </a:ln>
        </p:spPr>
        <p:txBody>
          <a:bodyPr anchor="t"/>
          <a:lstStyle/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/>
              <a:t>Dodatak I</a:t>
            </a:r>
            <a:r>
              <a:rPr lang="hr-HR" sz="1800" b="0"/>
              <a:t> (</a:t>
            </a:r>
            <a:r>
              <a:rPr lang="vi-VN" sz="1800" b="0"/>
              <a:t>Izvod iz očevidnika za obračun naknade zbrinjavanja</a:t>
            </a:r>
            <a:r>
              <a:rPr lang="hr-HR" sz="1800" b="0"/>
              <a:t>)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 b="0"/>
              <a:t> </a:t>
            </a:r>
            <a:r>
              <a:rPr lang="hr-HR" sz="1800"/>
              <a:t>Dodatak II</a:t>
            </a:r>
            <a:r>
              <a:rPr lang="hr-HR" sz="1800" b="0"/>
              <a:t> (</a:t>
            </a:r>
            <a:r>
              <a:rPr lang="vi-VN" sz="1800" b="0"/>
              <a:t>Izvod iz očevidnika za obračun naknade zbrinjavanja, povratne naknade i poticajne naknade</a:t>
            </a:r>
            <a:r>
              <a:rPr lang="hr-HR" sz="1800" b="0"/>
              <a:t>)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1800" b="0"/>
          </a:p>
          <a:p>
            <a:pPr lvl="0">
              <a:spcBef>
                <a:spcPts val="1000"/>
              </a:spcBef>
              <a:spcAft>
                <a:spcPts val="0"/>
              </a:spcAft>
            </a:pPr>
            <a:endParaRPr lang="hr-HR" sz="1800" b="0"/>
          </a:p>
        </p:txBody>
      </p:sp>
      <p:sp>
        <p:nvSpPr>
          <p:cNvPr id="5" name="Rezervirano mjesto teksta 5"/>
          <p:cNvSpPr txBox="1">
            <a:spLocks noGrp="1"/>
          </p:cNvSpPr>
          <p:nvPr>
            <p:ph sz="half" idx="2"/>
          </p:nvPr>
        </p:nvSpPr>
        <p:spPr>
          <a:xfrm>
            <a:off x="4212000" y="1535039"/>
            <a:ext cx="3096359" cy="639723"/>
          </a:xfrm>
          <a:prstGeom prst="rect">
            <a:avLst/>
          </a:prstGeom>
          <a:gradFill>
            <a:gsLst>
              <a:gs pos="0">
                <a:srgbClr val="769535"/>
              </a:gs>
              <a:gs pos="100000">
                <a:srgbClr val="9BC348"/>
              </a:gs>
            </a:gsLst>
            <a:lin ang="16200000"/>
          </a:gradFill>
          <a:ln w="9363" cap="flat">
            <a:solidFill>
              <a:srgbClr val="98B954"/>
            </a:solidFill>
            <a:prstDash val="solid"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marL="0" lvl="0" indent="0">
              <a:buNone/>
            </a:pPr>
            <a:r>
              <a:rPr lang="pl-PL" sz="2000" b="1">
                <a:solidFill>
                  <a:srgbClr val="FFFFFF"/>
                </a:solidFill>
                <a:latin typeface="Calibri" pitchFamily="34"/>
              </a:rPr>
              <a:t>Za period od 20.8.2015. g. do uspostave Registra</a:t>
            </a:r>
          </a:p>
        </p:txBody>
      </p:sp>
      <p:sp>
        <p:nvSpPr>
          <p:cNvPr id="6" name="Rezervirano mjesto sadržaja 3"/>
          <p:cNvSpPr txBox="1">
            <a:spLocks noGrp="1"/>
          </p:cNvSpPr>
          <p:nvPr>
            <p:ph sz="quarter" idx="4"/>
          </p:nvPr>
        </p:nvSpPr>
        <p:spPr>
          <a:xfrm>
            <a:off x="4212000" y="2205002"/>
            <a:ext cx="3096359" cy="3702241"/>
          </a:xfrm>
          <a:prstGeom prst="rect">
            <a:avLst/>
          </a:prstGeom>
          <a:solidFill>
            <a:srgbClr val="FFFFFF"/>
          </a:solidFill>
          <a:ln w="25557" cap="flat">
            <a:solidFill>
              <a:srgbClr val="9BBB59"/>
            </a:solidFill>
            <a:prstDash val="solid"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 </a:t>
            </a:r>
            <a:r>
              <a:rPr lang="hr-HR" b="1"/>
              <a:t>Obrazac AO10 </a:t>
            </a:r>
            <a:r>
              <a:rPr lang="hr-HR"/>
              <a:t>(za prijavu jednokratne ambalaže)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 </a:t>
            </a:r>
            <a:r>
              <a:rPr lang="hr-HR" b="1"/>
              <a:t>Obrazac AO3 </a:t>
            </a:r>
            <a:r>
              <a:rPr lang="hr-HR"/>
              <a:t>(za prijavu povratne (višekratne) ambalaže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48340"/>
            <a:ext cx="6622871" cy="1070058"/>
          </a:xfrm>
        </p:spPr>
        <p:txBody>
          <a:bodyPr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Gospodarenja posebnim kategorijama otpada u sustavu kojim upravlja FZOEU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endParaRPr lang="hr-HR" b="1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OTPADNA AMBALAŽA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OTPADNE GUME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EE OTPAD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OTPADNA VOZILA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OTPADNA ULJA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OTPADNE BiA </a:t>
            </a:r>
          </a:p>
          <a:p>
            <a:pPr lvl="0" fontAlgn="ctr"/>
            <a:endParaRPr lang="hr-HR"/>
          </a:p>
          <a:p>
            <a:pPr marL="107999" lvl="0"/>
            <a:endParaRPr lang="hr-HR"/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6029">
            <a:off x="4648480" y="2084466"/>
            <a:ext cx="1159294" cy="14476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88" y="2317336"/>
            <a:ext cx="701975" cy="9359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768" y="2985497"/>
            <a:ext cx="1304903" cy="1026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0670" y="3647340"/>
            <a:ext cx="878381" cy="7670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2276" y="5354168"/>
            <a:ext cx="2191697" cy="11542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9052" y="3340888"/>
            <a:ext cx="978270" cy="9371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Slika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33510" flipH="1">
            <a:off x="4077759" y="4437794"/>
            <a:ext cx="827861" cy="8614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Slika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02403" y="4672099"/>
            <a:ext cx="763395" cy="571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Slika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18632" y="4260866"/>
            <a:ext cx="711522" cy="7115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3"/>
          <p:cNvGraphicFramePr>
            <a:graphicFrameLocks noChangeAspect="1"/>
          </p:cNvGraphicFramePr>
          <p:nvPr/>
        </p:nvGraphicFramePr>
        <p:xfrm>
          <a:off x="923105" y="0"/>
          <a:ext cx="5088892" cy="692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5" imgW="7019945" imgH="9553680" progId="Excel.Sheet.8">
                  <p:embed/>
                </p:oleObj>
              </mc:Choice>
              <mc:Fallback>
                <p:oleObj name="Worksheet" r:id="rId5" imgW="7019945" imgH="95536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05" y="0"/>
                        <a:ext cx="5088892" cy="6925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643" y="692639"/>
            <a:ext cx="7045918" cy="3066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niOkvir 3"/>
          <p:cNvSpPr txBox="1"/>
          <p:nvPr/>
        </p:nvSpPr>
        <p:spPr>
          <a:xfrm>
            <a:off x="467642" y="4220998"/>
            <a:ext cx="2617195" cy="7675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40404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 Povratne plastične gajbe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40404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 Povratne palete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6375" y="4220998"/>
            <a:ext cx="3477600" cy="23252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anchorCtr="0"/>
          <a:lstStyle/>
          <a:p>
            <a:pPr lvl="0" algn="l" hangingPunct="1"/>
            <a:r>
              <a:rPr lang="hr-HR" sz="1800">
                <a:solidFill>
                  <a:srgbClr val="808080"/>
                </a:solidFill>
                <a:latin typeface="Calibri Light" pitchFamily="18"/>
              </a:rPr>
              <a:t>                                          REPUBLIKA HRVATSKA</a:t>
            </a:r>
            <a:br>
              <a:rPr lang="hr-HR" sz="1800">
                <a:solidFill>
                  <a:srgbClr val="808080"/>
                </a:solidFill>
                <a:latin typeface="Calibri Light" pitchFamily="18"/>
              </a:rPr>
            </a:br>
            <a:r>
              <a:rPr lang="hr-HR" sz="1800">
                <a:solidFill>
                  <a:srgbClr val="808080"/>
                </a:solidFill>
                <a:latin typeface="Calibri Light" pitchFamily="18"/>
              </a:rPr>
              <a:t>            </a:t>
            </a:r>
            <a:r>
              <a:rPr lang="hr-HR" sz="1800" b="1">
                <a:solidFill>
                  <a:srgbClr val="808080"/>
                </a:solidFill>
                <a:latin typeface="Calibri Light" pitchFamily="18"/>
              </a:rPr>
              <a:t>FOND ZA ZAŠTITU OKOLIŠA I ENERGETSKU UČINKOVITOST</a:t>
            </a: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542522" y="2316476"/>
            <a:ext cx="6593756" cy="974640"/>
          </a:xfrm>
        </p:spPr>
        <p:txBody>
          <a:bodyPr anchor="ctr" anchorCtr="1"/>
          <a:lstStyle/>
          <a:p>
            <a:pPr lvl="0" algn="ctr">
              <a:spcAft>
                <a:spcPts val="0"/>
              </a:spcAft>
            </a:pPr>
            <a:r>
              <a:rPr lang="hr-HR" sz="3600">
                <a:solidFill>
                  <a:srgbClr val="90C226"/>
                </a:solidFill>
                <a:latin typeface="Calibri" pitchFamily="34"/>
              </a:rPr>
              <a:t>Pravilnik o baterijama i akumulatorima i otpadnim baterijama i akumulatorima</a:t>
            </a: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43" y="4558320"/>
            <a:ext cx="3676317" cy="1658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43999" y="1007997"/>
            <a:ext cx="6986162" cy="4103644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Pravilnik o baterijama i akumulatorima i otpadnim baterijama i akumulatorima (NN 111/15) stupio je na snagu 22. listopada 2015. godine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>
                <a:solidFill>
                  <a:srgbClr val="A6A6A6"/>
                </a:solidFill>
              </a:rPr>
              <a:t>Pravilnika o gospodarenju otpadnim baterijama i akumulatorima („Narodne novine“ 133/06, 31/09, 156/09, 45/12, 86/13)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Uredba o gospodarenju otpadnim baterijama i akumulatorima stupila je na snagu 10. listopada 2015. godine.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 u="sng"/>
              <a:t>Naknada se plaća od  prosinca 2006.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2000" b="1"/>
          </a:p>
        </p:txBody>
      </p:sp>
      <p:pic>
        <p:nvPicPr>
          <p:cNvPr id="3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55" y="4589419"/>
            <a:ext cx="2391421" cy="1538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2"/>
          <p:cNvSpPr txBox="1">
            <a:spLocks noGrp="1"/>
          </p:cNvSpPr>
          <p:nvPr>
            <p:ph type="body" idx="4294967295"/>
          </p:nvPr>
        </p:nvSpPr>
        <p:spPr>
          <a:xfrm>
            <a:off x="457200" y="827312"/>
            <a:ext cx="6858000" cy="5303126"/>
          </a:xfrm>
        </p:spPr>
        <p:txBody>
          <a:bodyPr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Do završetka javnog poziva za odabir najprihvatljivijeg programa za obavljanje usluge sakupljanja otpadnih prijenosnih baterija i akumulatora </a:t>
            </a:r>
            <a:r>
              <a:rPr lang="hr-HR" b="1"/>
              <a:t>jedinična naknada iznosi 8,40 kuna </a:t>
            </a:r>
            <a:r>
              <a:rPr lang="hr-HR"/>
              <a:t>po kilogramu prijenosnih baterija i akumulatora.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Naknada gospodarenja plaća se za uvoz/unos/proizvodnju </a:t>
            </a:r>
            <a:r>
              <a:rPr lang="hr-HR" b="1"/>
              <a:t>baterija i akumulatora </a:t>
            </a:r>
            <a:r>
              <a:rPr lang="hr-HR" b="1" i="1"/>
              <a:t>kao samostalnog proizvoda</a:t>
            </a:r>
          </a:p>
          <a:p>
            <a:pPr lvl="0"/>
            <a:endParaRPr lang="hr-HR"/>
          </a:p>
        </p:txBody>
      </p:sp>
      <p:pic>
        <p:nvPicPr>
          <p:cNvPr id="3" name="Picture 4" descr="Slikovni rezultat za RAZNE VRSTE  ALKALNIH PRIJENOSNIH BATERIJA">
            <a:hlinkClick r:id="rId2"/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8375" y="3930402"/>
            <a:ext cx="1836188" cy="14427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Slikovni rezultat za RAZNE VRSTE PRIJENOSNIH BATERIJA">
            <a:hlinkClick r:id="rId4"/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916833">
            <a:off x="4022602" y="3328059"/>
            <a:ext cx="2288926" cy="16100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7"/>
          <p:cNvSpPr txBox="1">
            <a:spLocks noGrp="1"/>
          </p:cNvSpPr>
          <p:nvPr>
            <p:ph type="body" idx="1"/>
          </p:nvPr>
        </p:nvSpPr>
        <p:spPr>
          <a:xfrm>
            <a:off x="757799" y="1297442"/>
            <a:ext cx="2924635" cy="1207803"/>
          </a:xfrm>
          <a:solidFill>
            <a:srgbClr val="E2F0D9"/>
          </a:solidFill>
          <a:ln w="12600" cap="flat">
            <a:solidFill>
              <a:srgbClr val="70AD47"/>
            </a:solidFill>
            <a:prstDash val="solid"/>
            <a:miter/>
          </a:ln>
        </p:spPr>
        <p:txBody>
          <a:bodyPr anchorCtr="1"/>
          <a:lstStyle/>
          <a:p>
            <a:pPr lvl="0" algn="ctr"/>
            <a:r>
              <a:rPr lang="hr-HR" sz="2000">
                <a:solidFill>
                  <a:srgbClr val="000000"/>
                </a:solidFill>
                <a:latin typeface="Calibri" pitchFamily="34"/>
              </a:rPr>
              <a:t>Otpadne baterije i akumulatori na koje </a:t>
            </a:r>
            <a:r>
              <a:rPr lang="hr-HR" sz="2000">
                <a:solidFill>
                  <a:srgbClr val="00B050"/>
                </a:solidFill>
                <a:latin typeface="Calibri" pitchFamily="34"/>
              </a:rPr>
              <a:t>se primjenjuju </a:t>
            </a:r>
            <a:r>
              <a:rPr lang="hr-HR" sz="2000">
                <a:solidFill>
                  <a:srgbClr val="000000"/>
                </a:solidFill>
                <a:latin typeface="Calibri" pitchFamily="34"/>
              </a:rPr>
              <a:t>odredbe Pravilnika</a:t>
            </a:r>
          </a:p>
        </p:txBody>
      </p:sp>
      <p:sp>
        <p:nvSpPr>
          <p:cNvPr id="3" name="Rezervirano mjesto sadržaja 8"/>
          <p:cNvSpPr txBox="1">
            <a:spLocks noGrp="1"/>
          </p:cNvSpPr>
          <p:nvPr>
            <p:ph type="body" idx="3"/>
          </p:nvPr>
        </p:nvSpPr>
        <p:spPr>
          <a:xfrm>
            <a:off x="760314" y="2505236"/>
            <a:ext cx="2921764" cy="3684602"/>
          </a:xfrm>
          <a:solidFill>
            <a:srgbClr val="FFFFFF"/>
          </a:solidFill>
          <a:ln w="12600" cap="flat">
            <a:solidFill>
              <a:srgbClr val="70AD47"/>
            </a:solidFill>
            <a:prstDash val="solid"/>
            <a:miter/>
          </a:ln>
        </p:spPr>
        <p:txBody>
          <a:bodyPr anchor="t"/>
          <a:lstStyle/>
          <a:p>
            <a:pPr lvl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34"/>
              </a:rPr>
              <a:t>prijenosna baterija ili akumulator – je svaka baterija, gumbasta baterija ili baterijski sklop ili akumulator koji je zapečaćen i može se prenositi u ruci, a nije ni industrijska baterija ili akumulator niti automobilska baterija ili akumulator</a:t>
            </a:r>
          </a:p>
          <a:p>
            <a:pPr lvl="0"/>
            <a:endParaRPr lang="hr-HR" sz="1800" b="0">
              <a:solidFill>
                <a:srgbClr val="000000"/>
              </a:solidFill>
            </a:endParaRPr>
          </a:p>
        </p:txBody>
      </p:sp>
      <p:sp>
        <p:nvSpPr>
          <p:cNvPr id="4" name="Rezervirano mjesto teksta 9"/>
          <p:cNvSpPr txBox="1">
            <a:spLocks noGrp="1"/>
          </p:cNvSpPr>
          <p:nvPr>
            <p:ph sz="half" idx="2"/>
          </p:nvPr>
        </p:nvSpPr>
        <p:spPr>
          <a:xfrm>
            <a:off x="3904561" y="1297442"/>
            <a:ext cx="3254038" cy="1207437"/>
          </a:xfrm>
          <a:prstGeom prst="rect">
            <a:avLst/>
          </a:prstGeom>
          <a:solidFill>
            <a:srgbClr val="E2F0D9"/>
          </a:solidFill>
          <a:ln w="12600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0" rIns="0" bIns="0" anchor="b" anchorCtr="1" compatLnSpc="1">
            <a:noAutofit/>
          </a:bodyPr>
          <a:lstStyle/>
          <a:p>
            <a:pPr lvl="0" algn="ctr"/>
            <a:r>
              <a:rPr lang="hr-HR" sz="2000" b="1">
                <a:solidFill>
                  <a:srgbClr val="000000"/>
                </a:solidFill>
                <a:latin typeface="Calibri" pitchFamily="34"/>
              </a:rPr>
              <a:t>Otpadne baterije i akumulatori na koje se </a:t>
            </a:r>
            <a:r>
              <a:rPr lang="hr-HR" sz="2000" b="1">
                <a:solidFill>
                  <a:srgbClr val="FF0000"/>
                </a:solidFill>
                <a:latin typeface="Calibri" pitchFamily="34"/>
              </a:rPr>
              <a:t>NE primjenjuju</a:t>
            </a:r>
            <a:r>
              <a:rPr lang="hr-HR" sz="2000" b="1">
                <a:solidFill>
                  <a:srgbClr val="00B050"/>
                </a:solidFill>
                <a:latin typeface="Calibri" pitchFamily="34"/>
              </a:rPr>
              <a:t> </a:t>
            </a:r>
            <a:r>
              <a:rPr lang="hr-HR" sz="2000" b="1">
                <a:solidFill>
                  <a:srgbClr val="000000"/>
                </a:solidFill>
                <a:latin typeface="Calibri" pitchFamily="34"/>
              </a:rPr>
              <a:t>odredbe Pravilnika</a:t>
            </a:r>
          </a:p>
        </p:txBody>
      </p:sp>
      <p:sp>
        <p:nvSpPr>
          <p:cNvPr id="5" name="Rezervirano mjesto sadržaja 10"/>
          <p:cNvSpPr txBox="1">
            <a:spLocks noGrp="1"/>
          </p:cNvSpPr>
          <p:nvPr>
            <p:ph sz="quarter" idx="4"/>
          </p:nvPr>
        </p:nvSpPr>
        <p:spPr>
          <a:xfrm>
            <a:off x="3904561" y="2505236"/>
            <a:ext cx="3254038" cy="3684602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70AD47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34"/>
              </a:rPr>
              <a:t>automobilska baterija ili akumulator (starter) je svaka baterija ili akumulator koji se koristi za pokretanje, kretanje ili osvjetljavanje vozila,</a:t>
            </a:r>
          </a:p>
          <a:p>
            <a:pPr lvl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34"/>
              </a:rPr>
              <a:t>industrijska baterija ili akumulator – je svaka baterija ili akumulator koji je namijenjen isključivo za industrijsku ili profesionalnu uporabu ili za korištenje u bilo kojoj vrsti električnog vozila.</a:t>
            </a:r>
          </a:p>
          <a:p>
            <a:pPr lvl="0"/>
            <a:endParaRPr lang="hr-HR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43999" y="1007997"/>
            <a:ext cx="6986162" cy="4103644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2000" b="1"/>
          </a:p>
        </p:txBody>
      </p:sp>
      <p:sp>
        <p:nvSpPr>
          <p:cNvPr id="3" name="Pravokutnik 3"/>
          <p:cNvSpPr/>
          <p:nvPr/>
        </p:nvSpPr>
        <p:spPr>
          <a:xfrm>
            <a:off x="444142" y="606475"/>
            <a:ext cx="6583680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1" i="0" u="none" strike="noStrike" kern="0" cap="none" spc="0" baseline="0">
                <a:solidFill>
                  <a:srgbClr val="92D050"/>
                </a:solidFill>
                <a:uFillTx/>
                <a:latin typeface="Calibri Light"/>
              </a:rPr>
              <a:t>ATV/Quad</a:t>
            </a:r>
            <a:r>
              <a:rPr lang="hr-HR" sz="3200" b="1" i="0" u="none" strike="noStrike" kern="0" cap="none" spc="0" baseline="0">
                <a:solidFill>
                  <a:srgbClr val="90C226"/>
                </a:solidFill>
                <a:uFillTx/>
                <a:latin typeface="Calibri Light"/>
              </a:rPr>
              <a:t> vozila – prijenosna baterija </a:t>
            </a:r>
            <a:endParaRPr lang="hr-HR" sz="3200" b="0" i="0" u="none" strike="noStrike" kern="0" cap="none" spc="0" baseline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3" y="2587925"/>
            <a:ext cx="3903765" cy="30650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32" y="2403564"/>
            <a:ext cx="2543540" cy="25435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457200" y="339635"/>
            <a:ext cx="6640290" cy="1078763"/>
          </a:xfrm>
        </p:spPr>
        <p:txBody>
          <a:bodyPr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 Light" pitchFamily="18"/>
              </a:rPr>
              <a:t>Prijenosne baterije- primjeri 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hr-HR" sz="2000">
                <a:latin typeface="Calibri"/>
              </a:rPr>
              <a:t>Baterija za bušilicu </a:t>
            </a:r>
          </a:p>
        </p:txBody>
      </p:sp>
      <p:pic>
        <p:nvPicPr>
          <p:cNvPr id="4" name="Picture 8" descr="Slikovni rezultat za RAZNE VRSTE PRIJENOSNIH BATERIJA">
            <a:hlinkClick r:id="rId2"/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0650" y="1907173"/>
            <a:ext cx="1581189" cy="188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1" descr="Povezana slika">
            <a:hlinkClick r:id="rId4"/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51971" y="4061133"/>
            <a:ext cx="2092229" cy="1797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niOkvir 5"/>
          <p:cNvSpPr txBox="1"/>
          <p:nvPr/>
        </p:nvSpPr>
        <p:spPr>
          <a:xfrm>
            <a:off x="1907182" y="5956666"/>
            <a:ext cx="34050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Baterija za prijenosno računalo</a:t>
            </a:r>
          </a:p>
        </p:txBody>
      </p:sp>
      <p:pic>
        <p:nvPicPr>
          <p:cNvPr id="7" name="Picture 6" descr="Slikovni rezultat za RAZNE VRSTE PRIJENOSNIH BATERIJA">
            <a:hlinkClick r:id="rId6"/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07428" y="1733007"/>
            <a:ext cx="1680749" cy="12090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niOkvir 7"/>
          <p:cNvSpPr txBox="1"/>
          <p:nvPr/>
        </p:nvSpPr>
        <p:spPr>
          <a:xfrm>
            <a:off x="5007428" y="2942072"/>
            <a:ext cx="198669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Baterija za mobitel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pomena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3200">
                <a:solidFill>
                  <a:srgbClr val="90C226"/>
                </a:solidFill>
                <a:latin typeface="Calibri Light" pitchFamily="18"/>
              </a:rPr>
              <a:t>Napomena </a:t>
            </a:r>
            <a:r>
              <a:rPr lang="hr-HR">
                <a:solidFill>
                  <a:srgbClr val="92D050"/>
                </a:solidFill>
              </a:rPr>
              <a:t>: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457200" y="1614601"/>
            <a:ext cx="6499802" cy="4515837"/>
          </a:xfrm>
        </p:spPr>
        <p:txBody>
          <a:bodyPr/>
          <a:lstStyle/>
          <a:p>
            <a:pPr lvl="1">
              <a:spcBef>
                <a:spcPts val="1000"/>
              </a:spcBef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800">
                <a:latin typeface="Calibri" pitchFamily="34"/>
              </a:rPr>
              <a:t>U slučaju da se baterija ili akumulator prilikom uvoza/unosa nalazi u sklopu proizvoda ista se plaća putem prijave podataka kroz izvješće IU/PEEO (Pravilnik o gospodarenju otpadnom EE opremom), dok se težina iste treba prijaviti u obrascu OBA1 u stupcu ugrađena u EE uređaj ali se za istu neće ponovo platiti naknada već je isto potrebno radi statističkih podataka</a:t>
            </a:r>
          </a:p>
          <a:p>
            <a:pPr marL="107999" lvl="0" hangingPunct="1">
              <a:spcBef>
                <a:spcPts val="1000"/>
              </a:spcBef>
              <a:spcAft>
                <a:spcPts val="0"/>
              </a:spcAft>
            </a:pPr>
            <a:endParaRPr lang="hr-HR" sz="1800">
              <a:latin typeface="Calibri" pitchFamily="18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56" y="3069357"/>
            <a:ext cx="2361959" cy="33368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5"/>
          <p:cNvSpPr txBox="1">
            <a:spLocks noGrp="1"/>
          </p:cNvSpPr>
          <p:nvPr>
            <p:ph type="title" idx="4294967295"/>
          </p:nvPr>
        </p:nvSpPr>
        <p:spPr>
          <a:xfrm>
            <a:off x="539642" y="2205002"/>
            <a:ext cx="6347161" cy="1727639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 Light" pitchFamily="18"/>
              </a:rPr>
              <a:t>Postupak prijave i obračuna naknade</a:t>
            </a:r>
          </a:p>
        </p:txBody>
      </p:sp>
      <p:sp>
        <p:nvSpPr>
          <p:cNvPr id="3" name="Title 1"/>
          <p:cNvSpPr/>
          <p:nvPr/>
        </p:nvSpPr>
        <p:spPr>
          <a:xfrm>
            <a:off x="539642" y="116640"/>
            <a:ext cx="6593756" cy="1007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UČINKOVITOST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2367765" y="3766569"/>
            <a:ext cx="3312002" cy="21599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avni okvir za obavljanje poslova obračuna i naplate nakn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5"/>
          <p:cNvSpPr txBox="1">
            <a:spLocks noGrp="1"/>
          </p:cNvSpPr>
          <p:nvPr>
            <p:ph type="title" idx="4294967295"/>
          </p:nvPr>
        </p:nvSpPr>
        <p:spPr>
          <a:xfrm>
            <a:off x="548640" y="2421002"/>
            <a:ext cx="6873480" cy="1825919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" pitchFamily="34"/>
              </a:rPr>
              <a:t>                     Pravni okvir</a:t>
            </a:r>
          </a:p>
        </p:txBody>
      </p:sp>
      <p:sp>
        <p:nvSpPr>
          <p:cNvPr id="3" name="Rezervirano mjesto teksta 6"/>
          <p:cNvSpPr txBox="1">
            <a:spLocks noGrp="1"/>
          </p:cNvSpPr>
          <p:nvPr>
            <p:ph type="body" idx="4294967295"/>
          </p:nvPr>
        </p:nvSpPr>
        <p:spPr>
          <a:xfrm>
            <a:off x="553321" y="4220998"/>
            <a:ext cx="6347161" cy="859682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en-US" sz="2400" b="1">
              <a:solidFill>
                <a:srgbClr val="404040"/>
              </a:solidFill>
              <a:latin typeface="Calibri Light" pitchFamily="18"/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en-US" sz="1800">
              <a:solidFill>
                <a:srgbClr val="404040"/>
              </a:solidFill>
            </a:endParaRPr>
          </a:p>
        </p:txBody>
      </p:sp>
      <p:sp>
        <p:nvSpPr>
          <p:cNvPr id="4" name="Title 1"/>
          <p:cNvSpPr/>
          <p:nvPr/>
        </p:nvSpPr>
        <p:spPr>
          <a:xfrm>
            <a:off x="539642" y="116640"/>
            <a:ext cx="6593756" cy="1007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UČINKOVITOST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159" y="3761512"/>
            <a:ext cx="2804400" cy="18045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4" y="609484"/>
            <a:ext cx="6347161" cy="1320119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 Light" pitchFamily="18"/>
              </a:rPr>
              <a:t>Postupak prijave i obračuna naknade</a:t>
            </a:r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4294967295"/>
          </p:nvPr>
        </p:nvSpPr>
        <p:spPr>
          <a:xfrm>
            <a:off x="609484" y="1628637"/>
            <a:ext cx="3089876" cy="791641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400"/>
              <a:t>Kada ?</a:t>
            </a:r>
          </a:p>
        </p:txBody>
      </p:sp>
      <p:sp>
        <p:nvSpPr>
          <p:cNvPr id="4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09484" y="2737082"/>
            <a:ext cx="3089876" cy="3303361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kvartalno</a:t>
            </a:r>
            <a:r>
              <a:rPr lang="hr-HR"/>
              <a:t>, do 15.-og u tekućem mjesecu za prethodno tromjesečje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/>
              <a:t>godišnje</a:t>
            </a:r>
            <a:r>
              <a:rPr lang="hr-HR"/>
              <a:t>, do 31. siječnja tekuće godine za prethodnu kalendarsku godinu</a:t>
            </a:r>
          </a:p>
          <a:p>
            <a:pPr lvl="0" algn="just"/>
            <a:endParaRPr lang="hr-HR" sz="1600" b="1">
              <a:cs typeface="Arial" pitchFamily="34"/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>
              <a:cs typeface="Arial" pitchFamily="34"/>
            </a:endParaRPr>
          </a:p>
        </p:txBody>
      </p:sp>
      <p:sp>
        <p:nvSpPr>
          <p:cNvPr id="5" name="Rezervirano mjesto teksta 6"/>
          <p:cNvSpPr txBox="1">
            <a:spLocks noGrp="1"/>
          </p:cNvSpPr>
          <p:nvPr>
            <p:ph type="body" idx="4294967295"/>
          </p:nvPr>
        </p:nvSpPr>
        <p:spPr>
          <a:xfrm>
            <a:off x="3866759" y="1628637"/>
            <a:ext cx="3089876" cy="791641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400"/>
              <a:t>Tko 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body" idx="4294967295"/>
          </p:nvPr>
        </p:nvSpPr>
        <p:spPr>
          <a:xfrm>
            <a:off x="3866759" y="2737082"/>
            <a:ext cx="3089876" cy="3303361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 uvoznik / unosnik prilikom uvoza / unosa baterija i akumulatora kao samostalnog proizvoda temeljem računa ako je unos iz zemalja EU, MRN-a ako se radi u uvozu,..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proizvođač u trenutku prodaje baterija i akumulatora samo u RH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htjev za povrat naknade za izvezeno mazivo u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642" y="260640"/>
            <a:ext cx="6593756" cy="1151641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 Light" pitchFamily="18"/>
              </a:rPr>
              <a:t>Zahtjev za povrat naknade za izvezene baterije i akumulatore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 Izvješće izvoznika OBA1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zahtjev za povrat plaćene naknade s napomenom vraćaju li se sredstva na poslovni račun obveznika ili se više uplaćenim sredstvima zatvara neka druga obveza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dokaz o izvozu baterija i akumulatora (preslika MRN-a ako se radi o izvozu, preslika izlaznog računa u slučaju iznosa u zemlje EU)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U slučaju izvoza baterija i akumulatora ugrađenih u neki proizvod, potrebno je dostaviti specifikaciju proizvoda te se vrši povrat samo za težinu baterije ili akumulatora na koji je plaćena naknada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/>
              <a:t>Fond na temelju tako dostavljenih podataka obvezniku plaćanja naknade ispostavlja rješenje o povratu uplaćene naknade.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0000"/>
            <a:alphaModFix/>
          </a:blip>
          <a:srcRect/>
          <a:stretch>
            <a:fillRect/>
          </a:stretch>
        </p:blipFill>
        <p:spPr>
          <a:xfrm>
            <a:off x="3906362" y="5168600"/>
            <a:ext cx="1799438" cy="15600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punjavanje obrasca IU/PS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09840" y="0"/>
            <a:ext cx="6347161" cy="705240"/>
          </a:xfrm>
        </p:spPr>
        <p:txBody>
          <a:bodyPr/>
          <a:lstStyle/>
          <a:p>
            <a:pPr lvl="0"/>
            <a:r>
              <a:rPr lang="hr-HR" sz="3200"/>
              <a:t>Propisani obrazac – OBA1</a:t>
            </a:r>
          </a:p>
        </p:txBody>
      </p:sp>
      <p:graphicFrame>
        <p:nvGraphicFramePr>
          <p:cNvPr id="3" name="Tablica 3"/>
          <p:cNvGraphicFramePr>
            <a:graphicFrameLocks noGrp="1"/>
          </p:cNvGraphicFramePr>
          <p:nvPr/>
        </p:nvGraphicFramePr>
        <p:xfrm>
          <a:off x="1262521" y="521281"/>
          <a:ext cx="3777119" cy="676379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75844">
                  <a:extLst>
                    <a:ext uri="{9D8B030D-6E8A-4147-A177-3AD203B41FA5}">
                      <a16:colId xmlns:a16="http://schemas.microsoft.com/office/drawing/2014/main" xmlns="" val="2780198682"/>
                    </a:ext>
                  </a:extLst>
                </a:gridCol>
                <a:gridCol w="116997">
                  <a:extLst>
                    <a:ext uri="{9D8B030D-6E8A-4147-A177-3AD203B41FA5}">
                      <a16:colId xmlns:a16="http://schemas.microsoft.com/office/drawing/2014/main" xmlns="" val="1482232920"/>
                    </a:ext>
                  </a:extLst>
                </a:gridCol>
                <a:gridCol w="1134002">
                  <a:extLst>
                    <a:ext uri="{9D8B030D-6E8A-4147-A177-3AD203B41FA5}">
                      <a16:colId xmlns:a16="http://schemas.microsoft.com/office/drawing/2014/main" xmlns="" val="2719670610"/>
                    </a:ext>
                  </a:extLst>
                </a:gridCol>
                <a:gridCol w="116997">
                  <a:extLst>
                    <a:ext uri="{9D8B030D-6E8A-4147-A177-3AD203B41FA5}">
                      <a16:colId xmlns:a16="http://schemas.microsoft.com/office/drawing/2014/main" xmlns="" val="1685385915"/>
                    </a:ext>
                  </a:extLst>
                </a:gridCol>
                <a:gridCol w="1133279">
                  <a:extLst>
                    <a:ext uri="{9D8B030D-6E8A-4147-A177-3AD203B41FA5}">
                      <a16:colId xmlns:a16="http://schemas.microsoft.com/office/drawing/2014/main" xmlns="" val="3031421700"/>
                    </a:ext>
                  </a:extLst>
                </a:gridCol>
              </a:tblGrid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 dirty="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I. RAZDOBLJE: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0302290"/>
                  </a:ext>
                </a:extLst>
              </a:tr>
              <a:tr h="238676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PROIZVODNJA U RH  ________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UVOZ/UNOS U RH 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IZVOZ/IZNOS IZ RH*__________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851656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II. PODACI O PROIZVOĐAČU/UVOZNIKU/UNOSNIKU/IZVOZNIKU/IZNOSNIKU: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809122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Naziv obveznika: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392985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Adresa: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21586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Osoba za kontakt: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125527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Telefon: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1040874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Faks: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465581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Email adresa: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0897465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OIB: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422295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 dirty="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NKD: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1303253"/>
                  </a:ext>
                </a:extLst>
              </a:tr>
              <a:tr h="238676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PODATKE POPUNJAVA PROIZVOĐAČ S POSLOVNIM SJEDIŠTEM U DRUGOJ DRŽAVI ČLANICI EU ILI NEKOJ TREĆOJ ZEMLJI: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1565547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PODACI O PROIZVOĐAČU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4254553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Naziv obveznika: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336533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Adresa: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559152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OIB /PDV identifikacijski broj: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3713185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PODACI O OVLAŠTENOM PREDSTAVNIKU PROIZVOĐAČA U RH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513868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Naziv ovlaštenog predstavnika: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2852319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Adresa: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0018707"/>
                  </a:ext>
                </a:extLst>
              </a:tr>
              <a:tr h="481678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Osoba za kontakt: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0234439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Telefon: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858735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e-mail adresa: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373252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Faks: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9967136"/>
                  </a:ext>
                </a:extLst>
              </a:tr>
              <a:tr h="141475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OIB: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634579"/>
                  </a:ext>
                </a:extLst>
              </a:tr>
              <a:tr h="238676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III. KOLIČINE BATERIJA I AKUMULATORA STAVLJENIH NA TRŽIŠTE U REPUBLICI HRVATSKOJ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939443"/>
                  </a:ext>
                </a:extLst>
              </a:tr>
              <a:tr h="204121">
                <a:tc rowSpan="2"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VRSTE BATERIJA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NETO MASA U KILOGRAMIMA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94400"/>
                  </a:ext>
                </a:extLst>
              </a:tr>
              <a:tr h="217078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(kao zaseban proizvod)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(kao proizvod ugrađen u uređaje i vozila)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108209"/>
                  </a:ext>
                </a:extLst>
              </a:tr>
              <a:tr h="238676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PRIJENOSNE BATERIJE I AKUMULATORI (a+b+c)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0138141"/>
                  </a:ext>
                </a:extLst>
              </a:tr>
              <a:tr h="217078">
                <a:tc gridSpan="2"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a) olovne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4858523"/>
                  </a:ext>
                </a:extLst>
              </a:tr>
              <a:tr h="217078">
                <a:tc gridSpan="2"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b) nikal-kadmijeve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621997"/>
                  </a:ext>
                </a:extLst>
              </a:tr>
              <a:tr h="217078">
                <a:tc gridSpan="2">
                  <a:txBody>
                    <a:bodyPr/>
                    <a:lstStyle/>
                    <a:p>
                      <a:pPr marL="0" marR="0" lvl="0" indent="0" algn="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c) ostale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619485"/>
                  </a:ext>
                </a:extLst>
              </a:tr>
              <a:tr h="238676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INDUSTRIJSKE BATERIJE I AKUMULATORI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209519"/>
                  </a:ext>
                </a:extLst>
              </a:tr>
              <a:tr h="358197"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1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AUTOMOBILSKE BATERIJE I AKUMULATORI (STARTERI)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400" b="0" i="0" u="none" strike="noStrike" kern="1200"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858443"/>
                  </a:ext>
                </a:extLst>
              </a:tr>
              <a:tr h="265678">
                <a:tc gridSpan="5"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300" b="0" i="1" u="none" strike="noStrike" kern="1200">
                          <a:solidFill>
                            <a:srgbClr val="80808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*OBAVEZNI PRILOG - dokaz o izvozu robe:</a:t>
                      </a:r>
                    </a:p>
                    <a:p>
                      <a:pPr marL="0" marR="0" lvl="0" indent="0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StarSymbol"/>
                        <a:buChar char="●"/>
                        <a:tabLst/>
                      </a:pPr>
                      <a:r>
                        <a:rPr lang="hr-HR" sz="300" b="0" i="1" u="none" strike="noStrike" kern="1200">
                          <a:solidFill>
                            <a:srgbClr val="808080"/>
                          </a:solidFill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jedinstvena carinska deklaracija, izvozna faktura, izvozna dispozicija za carinu i otpremnika, tovarni list za prijevoz robe, uvjerenje o podrijetlu robe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91049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hr-HR"/>
              <a:t>Kontakti </a:t>
            </a:r>
          </a:p>
        </p:txBody>
      </p:sp>
      <p:sp>
        <p:nvSpPr>
          <p:cNvPr id="3" name="Rezervirano mjesto sadržaja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07999" lvl="0" indent="0">
              <a:buNone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/>
              <a:t>Za dostavu ovjerenih obrazaca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/>
          </a:p>
          <a:p>
            <a:pPr marL="107999" lvl="0" indent="0">
              <a:buNone/>
            </a:pPr>
            <a:r>
              <a:rPr lang="hr-HR"/>
              <a:t>E- mail: </a:t>
            </a:r>
            <a:r>
              <a:rPr lang="hr-HR">
                <a:hlinkClick r:id="rId2"/>
              </a:rPr>
              <a:t>naknade@fzoeu.hr</a:t>
            </a:r>
            <a:r>
              <a:rPr lang="hr-HR"/>
              <a:t> </a:t>
            </a:r>
          </a:p>
          <a:p>
            <a:pPr marL="107999" lvl="0" indent="0">
              <a:buNone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/>
              <a:t>Za sve upite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/>
          </a:p>
          <a:p>
            <a:pPr marL="107999" lvl="0" indent="0">
              <a:buNone/>
            </a:pPr>
            <a:r>
              <a:rPr lang="pl-PL"/>
              <a:t>E- mail: </a:t>
            </a:r>
            <a:r>
              <a:rPr lang="pl-PL" u="sng">
                <a:solidFill>
                  <a:srgbClr val="2E75B6"/>
                </a:solidFill>
              </a:rPr>
              <a:t>obveznici@fzoeu.hr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pl-PL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pl-PL"/>
          </a:p>
          <a:p>
            <a:pPr marL="107999" lvl="0" indent="0">
              <a:buNone/>
            </a:pPr>
            <a:endParaRPr lang="hr-HR"/>
          </a:p>
          <a:p>
            <a:pPr marL="107999" lvl="0" indent="0">
              <a:buNone/>
            </a:pPr>
            <a:endParaRPr lang="hr-HR"/>
          </a:p>
          <a:p>
            <a:pPr marL="107999" lvl="0" indent="0">
              <a:buNone/>
            </a:pPr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&#10;                 Hvala na pažnji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573484" y="2493001"/>
            <a:ext cx="6347161" cy="1825919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 Light" pitchFamily="18"/>
              </a:rPr>
              <a:t>          </a:t>
            </a:r>
            <a:br>
              <a:rPr lang="hr-HR" sz="3600">
                <a:solidFill>
                  <a:srgbClr val="90C226"/>
                </a:solidFill>
                <a:latin typeface="Calibri Light" pitchFamily="18"/>
              </a:rPr>
            </a:br>
            <a:r>
              <a:rPr lang="hr-HR" sz="3600">
                <a:solidFill>
                  <a:srgbClr val="90C226"/>
                </a:solidFill>
                <a:latin typeface="Calibri Light" pitchFamily="18"/>
              </a:rPr>
              <a:t>                 Hvala na pažnji!</a:t>
            </a:r>
          </a:p>
        </p:txBody>
      </p:sp>
      <p:sp>
        <p:nvSpPr>
          <p:cNvPr id="3" name="Title 1"/>
          <p:cNvSpPr/>
          <p:nvPr/>
        </p:nvSpPr>
        <p:spPr>
          <a:xfrm>
            <a:off x="539642" y="116640"/>
            <a:ext cx="6593756" cy="1007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UČINKOVITOST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r-HR"/>
              <a:t/>
            </a:r>
            <a:br>
              <a:rPr lang="hr-HR"/>
            </a:br>
            <a:endParaRPr lang="hr-HR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57200" y="1201786"/>
            <a:ext cx="6770912" cy="4928652"/>
          </a:xfrm>
        </p:spPr>
        <p:txBody>
          <a:bodyPr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b="1">
                <a:solidFill>
                  <a:srgbClr val="404040"/>
                </a:solidFill>
              </a:rPr>
              <a:t>Zakon o održivom gospodarenju otpadom - ZOGO </a:t>
            </a:r>
            <a:r>
              <a:rPr lang="hr-HR">
                <a:solidFill>
                  <a:srgbClr val="404040"/>
                </a:solidFill>
              </a:rPr>
              <a:t>(„Narodne novine“ broj 94/13, 144/12)</a:t>
            </a:r>
          </a:p>
          <a:p>
            <a:pPr marL="342900" lvl="0" indent="-34290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b="1">
                <a:solidFill>
                  <a:srgbClr val="404040"/>
                </a:solidFill>
              </a:rPr>
              <a:t>„načelo onečišćivač plaća” </a:t>
            </a:r>
            <a:r>
              <a:rPr lang="hr-HR">
                <a:solidFill>
                  <a:srgbClr val="404040"/>
                </a:solidFill>
              </a:rPr>
              <a:t>– proizvođač otpada, prethodni posjednik otpada snosi troškove mjera gospodarenja otpadom, te je financijski odgovoran za provedbu sanacijskih mjera zbog štete koju je prouzročio ili bi je mogao prouzročiti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>
                <a:solidFill>
                  <a:srgbClr val="404040"/>
                </a:solidFill>
              </a:rPr>
              <a:t>Temeljem ZOGO-a doneseni provedbeni propisi - između ostalog, propisuju obveze i način ispunjavanja obveza proizvođača proizvoda, način izračuna i iznos naknade gospodarenja posebnom kategorijom otpada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1800" i="1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18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18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1800">
              <a:solidFill>
                <a:srgbClr val="404040"/>
              </a:solidFill>
            </a:endParaRPr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F263E1-2327-4C5B-8EAF-03CA7482AAAC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 noGrp="1"/>
          </p:cNvSpPr>
          <p:nvPr>
            <p:ph type="body" idx="4294967295"/>
          </p:nvPr>
        </p:nvSpPr>
        <p:spPr>
          <a:xfrm>
            <a:off x="457200" y="548640"/>
            <a:ext cx="6701244" cy="5913123"/>
          </a:xfrm>
        </p:spPr>
        <p:txBody>
          <a:bodyPr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 b="1">
                <a:solidFill>
                  <a:srgbClr val="404040"/>
                </a:solidFill>
              </a:rPr>
              <a:t>Pravilnik o gospodarenju otpadnom električnom i elektroničkom opremom („Narodne novine“ broj42/14, 48/14, 107/14, 139/14) </a:t>
            </a:r>
            <a:r>
              <a:rPr lang="hr-HR" sz="1400">
                <a:solidFill>
                  <a:srgbClr val="404040"/>
                </a:solidFill>
              </a:rPr>
              <a:t>kao i određeni članci iz Pravilnika o gospodarenju otpadnim električnim i elektroničkim uređajima i opremom („Narodne novine“ 74/07, 133/08, 31/09, 156/09, 143/12, 86/13)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 b="1">
                <a:solidFill>
                  <a:srgbClr val="404040"/>
                </a:solidFill>
              </a:rPr>
              <a:t>Pravilnik o ambalaži i otpadnoj ambalaži („Narodne novine“ broj 88/15, 78/16 i 116/17) </a:t>
            </a:r>
            <a:r>
              <a:rPr lang="hr-HR" sz="1400">
                <a:solidFill>
                  <a:srgbClr val="404040"/>
                </a:solidFill>
              </a:rPr>
              <a:t>kao i neki članci iz Pravilnika o ambalaži i ambalažnom otpadu (»Narodne novine« broj 97/05, 115/05, 81/08, 31/09, 156/09, 38/10, 10/11, 81/11, 126/11, 38/13, 86/13)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>
                <a:solidFill>
                  <a:srgbClr val="404040"/>
                </a:solidFill>
              </a:rPr>
              <a:t>Uredba </a:t>
            </a:r>
            <a:r>
              <a:rPr lang="pl-PL" sz="1400">
                <a:solidFill>
                  <a:srgbClr val="404040"/>
                </a:solidFill>
              </a:rPr>
              <a:t>o gospodarenju otpadnom ambalažom („Narodne novine“ broj 97/15)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 b="1">
                <a:solidFill>
                  <a:srgbClr val="404040"/>
                </a:solidFill>
              </a:rPr>
              <a:t>Pravilnik o baterijama i akumulatorima i otpadnim baterijama i akumulatorima („Narodne novine“ broj 111/15)  </a:t>
            </a:r>
            <a:r>
              <a:rPr lang="hr-HR" sz="1400">
                <a:solidFill>
                  <a:srgbClr val="404040"/>
                </a:solidFill>
              </a:rPr>
              <a:t>kao i određeni članci iz </a:t>
            </a:r>
            <a:r>
              <a:rPr lang="pl-PL" sz="1400">
                <a:solidFill>
                  <a:srgbClr val="404040"/>
                </a:solidFill>
              </a:rPr>
              <a:t>Pravilnika o gospodarenju otpadnim baterijama i akumulatorima („Narodne novine“ 133/06, 31/09, 156/09, 45/12, 86/13)</a:t>
            </a:r>
            <a:endParaRPr lang="hr-HR" sz="14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>
                <a:solidFill>
                  <a:srgbClr val="404040"/>
                </a:solidFill>
              </a:rPr>
              <a:t>Uredba </a:t>
            </a:r>
            <a:r>
              <a:rPr lang="pl-PL" sz="1400">
                <a:solidFill>
                  <a:srgbClr val="404040"/>
                </a:solidFill>
              </a:rPr>
              <a:t>gospodarenju baterijama i akumulatorima („Narodne novine“ broj 105/15)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 sz="1400">
                <a:solidFill>
                  <a:srgbClr val="404040"/>
                </a:solidFill>
              </a:rPr>
              <a:t> </a:t>
            </a:r>
            <a:r>
              <a:rPr lang="hr-HR" sz="1400" b="1">
                <a:solidFill>
                  <a:srgbClr val="404040"/>
                </a:solidFill>
              </a:rPr>
              <a:t>Pravilnik o gospodarenju otpadnim uljima („Narodne novine“ broj124/06, 121/08, 31/09, 156/09, 91/11, 45/12, 86/13)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 b="1">
                <a:solidFill>
                  <a:srgbClr val="404040"/>
                </a:solidFill>
              </a:rPr>
              <a:t>Pravilnik o gospodarenju otpadnim vozilima („Narodne novine“ broj 125/15 i 90/16) </a:t>
            </a:r>
            <a:r>
              <a:rPr lang="hr-HR" sz="1400">
                <a:solidFill>
                  <a:srgbClr val="404040"/>
                </a:solidFill>
              </a:rPr>
              <a:t>kao i neki članci iz </a:t>
            </a:r>
            <a:r>
              <a:rPr lang="pl-PL" sz="1400">
                <a:solidFill>
                  <a:srgbClr val="404040"/>
                </a:solidFill>
              </a:rPr>
              <a:t>Pravilnika o gospodarenju otpadnim vozilima („Narodne novine“ 136/06, 31/09, 156/09, 53/12, 86/13, 91/13)</a:t>
            </a:r>
            <a:endParaRPr lang="hr-HR" sz="14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>
                <a:solidFill>
                  <a:srgbClr val="404040"/>
                </a:solidFill>
              </a:rPr>
              <a:t>Uredba o </a:t>
            </a:r>
            <a:r>
              <a:rPr lang="pl-PL" sz="1400">
                <a:solidFill>
                  <a:srgbClr val="404040"/>
                </a:solidFill>
              </a:rPr>
              <a:t>gospodarenju otpadnim vozilima („Narodne novine“ broj112/15 )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1400" b="1">
                <a:solidFill>
                  <a:srgbClr val="404040"/>
                </a:solidFill>
              </a:rPr>
              <a:t>Pravilnik o gospodarenju otpadnim gumama („Narodne novine“ broj 113/16) </a:t>
            </a:r>
            <a:r>
              <a:rPr lang="hr-HR" sz="1400">
                <a:solidFill>
                  <a:srgbClr val="404040"/>
                </a:solidFill>
              </a:rPr>
              <a:t>kao i pojedini članci iz </a:t>
            </a:r>
            <a:r>
              <a:rPr lang="pl-PL" sz="1400">
                <a:solidFill>
                  <a:srgbClr val="404040"/>
                </a:solidFill>
              </a:rPr>
              <a:t>Pravilnika o gospodarenju otpadnim gumama („Narodne novine“ 40/06, 31/09, 156/09, 111/11, 86/13)</a:t>
            </a:r>
            <a:endParaRPr lang="hr-HR" sz="14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1800" i="1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18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1800">
              <a:solidFill>
                <a:srgbClr val="404040"/>
              </a:solidFill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hr-HR" sz="1800">
              <a:solidFill>
                <a:srgbClr val="40404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5"/>
          <p:cNvSpPr txBox="1">
            <a:spLocks noGrp="1"/>
          </p:cNvSpPr>
          <p:nvPr>
            <p:ph type="title" idx="4294967295"/>
          </p:nvPr>
        </p:nvSpPr>
        <p:spPr>
          <a:xfrm>
            <a:off x="548640" y="2421002"/>
            <a:ext cx="6873480" cy="2238085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600">
                <a:solidFill>
                  <a:srgbClr val="90C226"/>
                </a:solidFill>
                <a:latin typeface="Calibri" pitchFamily="34"/>
              </a:rPr>
              <a:t>Najčešća pitanja vezana za prijavu, obračun i naplatu naknada</a:t>
            </a:r>
          </a:p>
        </p:txBody>
      </p:sp>
      <p:sp>
        <p:nvSpPr>
          <p:cNvPr id="3" name="Rezervirano mjesto teksta 6"/>
          <p:cNvSpPr txBox="1">
            <a:spLocks noGrp="1"/>
          </p:cNvSpPr>
          <p:nvPr>
            <p:ph type="body" idx="4294967295"/>
          </p:nvPr>
        </p:nvSpPr>
        <p:spPr>
          <a:xfrm>
            <a:off x="553321" y="4220998"/>
            <a:ext cx="6347161" cy="859682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en-US" sz="2400" b="1">
              <a:solidFill>
                <a:srgbClr val="404040"/>
              </a:solidFill>
              <a:latin typeface="Calibri Light" pitchFamily="18"/>
            </a:endParaRPr>
          </a:p>
          <a:p>
            <a:pPr lvl="0" algn="just">
              <a:spcBef>
                <a:spcPts val="1000"/>
              </a:spcBef>
              <a:spcAft>
                <a:spcPts val="0"/>
              </a:spcAft>
            </a:pPr>
            <a:endParaRPr lang="en-US" sz="1800">
              <a:solidFill>
                <a:srgbClr val="404040"/>
              </a:solidFill>
            </a:endParaRPr>
          </a:p>
        </p:txBody>
      </p:sp>
      <p:sp>
        <p:nvSpPr>
          <p:cNvPr id="4" name="Title 1"/>
          <p:cNvSpPr/>
          <p:nvPr/>
        </p:nvSpPr>
        <p:spPr>
          <a:xfrm>
            <a:off x="539642" y="116640"/>
            <a:ext cx="6593756" cy="1007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REPUBLIKA HRVATSKA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1" i="0" u="none" strike="noStrike" kern="1200" cap="none" spc="0" baseline="0">
                <a:solidFill>
                  <a:srgbClr val="808080"/>
                </a:solidFill>
                <a:uFillTx/>
                <a:latin typeface="Calibri Light" pitchFamily="18"/>
                <a:ea typeface="Microsoft YaHei" pitchFamily="2"/>
                <a:cs typeface="Arial" pitchFamily="2"/>
              </a:rPr>
              <a:t>FOND ZA ZAŠTITU OKOLIŠA I ENERGETSKU UČINKOVITOST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484" y="250920"/>
            <a:ext cx="6593756" cy="947162"/>
          </a:xfrm>
        </p:spPr>
        <p:txBody>
          <a:bodyPr lIns="90004" tIns="44997" rIns="90004" bIns="44997" anchor="t" anchorCtr="0"/>
          <a:lstStyle/>
          <a:p>
            <a:pPr lvl="0" algn="l" hangingPunct="1"/>
            <a:r>
              <a:rPr lang="hr-HR" sz="3200">
                <a:solidFill>
                  <a:srgbClr val="90C226"/>
                </a:solidFill>
                <a:latin typeface="Calibri" pitchFamily="34"/>
              </a:rPr>
              <a:t>Tko se smatra obveznikom plaćanja?</a:t>
            </a:r>
            <a:br>
              <a:rPr lang="hr-HR" sz="3200">
                <a:solidFill>
                  <a:srgbClr val="90C226"/>
                </a:solidFill>
                <a:latin typeface="Calibri" pitchFamily="34"/>
              </a:rPr>
            </a:br>
            <a:endParaRPr lang="hr-HR" sz="3200">
              <a:solidFill>
                <a:srgbClr val="90C226"/>
              </a:solidFill>
              <a:latin typeface="Calibri" pitchFamily="34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609484" y="1449360"/>
            <a:ext cx="6593756" cy="4499277"/>
          </a:xfrm>
        </p:spPr>
        <p:txBody>
          <a:bodyPr lIns="90004" tIns="44997" rIns="90004" bIns="44997"/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 b="1"/>
              <a:t>Proizvođač</a:t>
            </a:r>
            <a:r>
              <a:rPr lang="hr-HR" sz="2000"/>
              <a:t> proizvoda je pravna ili fizička osoba – obrtnik koja na profesionalnoj osnovi razvija, proizvodi, prerađuje, obrađuje, prodaje, unosi ili uvozi, odnosno stavlja na tržište proizvode i/ili uređaje i/ili opremu.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Pod pojmom proizvođača misli se na: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b="1"/>
              <a:t> </a:t>
            </a:r>
            <a:r>
              <a:rPr lang="hr-HR" sz="2000" b="1"/>
              <a:t>unosnika iz zemalja EU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 b="1"/>
              <a:t> uvoznika iz trećih zemalja 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r>
              <a:rPr lang="hr-HR" sz="2000" b="1"/>
              <a:t> proizvođača u RH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hr-HR" sz="2000"/>
              <a:t>potrebno je </a:t>
            </a:r>
            <a:r>
              <a:rPr lang="hr-HR" sz="2000" b="1"/>
              <a:t>prijaviti </a:t>
            </a:r>
            <a:r>
              <a:rPr lang="hr-HR" sz="2000"/>
              <a:t>i platiti naknadu </a:t>
            </a:r>
            <a:r>
              <a:rPr lang="hr-HR" sz="2000" b="1"/>
              <a:t>neovisno o tome je li </a:t>
            </a:r>
            <a:r>
              <a:rPr lang="hr-HR" sz="2000"/>
              <a:t>proizvod, uređaj ili oprema unesena/uvezena </a:t>
            </a:r>
            <a:r>
              <a:rPr lang="hr-HR" sz="2000" b="1"/>
              <a:t>za vlastite potrebe ili daljnju prodaju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pl-PL" sz="2000"/>
              <a:t>proizvođač u RH prijavljuje podatke po prodanom u RH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 sz="200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endParaRPr lang="hr-HR" sz="2000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Courier New" pitchFamily="49"/>
              <a:buChar char="o"/>
            </a:pPr>
            <a:endParaRPr lang="hr-HR" sz="2000" b="1"/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endParaRPr lang="hr-H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445075" y="6041879"/>
            <a:ext cx="511917" cy="364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0B66DD-C3FA-46F5-8BE7-68DE55FD9CEF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7 1_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3564</Words>
  <Application>Microsoft Office PowerPoint</Application>
  <PresentationFormat>Prikaz na zaslonu (4:3)</PresentationFormat>
  <Paragraphs>480</Paragraphs>
  <Slides>54</Slides>
  <Notes>49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6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54</vt:i4>
      </vt:variant>
    </vt:vector>
  </HeadingPairs>
  <TitlesOfParts>
    <vt:vector size="71" baseType="lpstr">
      <vt:lpstr>Microsoft YaHei</vt:lpstr>
      <vt:lpstr>Arial</vt:lpstr>
      <vt:lpstr>Calibri</vt:lpstr>
      <vt:lpstr>Calibri Light</vt:lpstr>
      <vt:lpstr>Courier New</vt:lpstr>
      <vt:lpstr>Lucida Sans Unicode</vt:lpstr>
      <vt:lpstr>StarSymbol</vt:lpstr>
      <vt:lpstr>Tahoma</vt:lpstr>
      <vt:lpstr>Times New Roman</vt:lpstr>
      <vt:lpstr>Wingdings 3</vt:lpstr>
      <vt:lpstr>Default</vt:lpstr>
      <vt:lpstr>Default 1</vt:lpstr>
      <vt:lpstr>Default 2</vt:lpstr>
      <vt:lpstr>Default 5</vt:lpstr>
      <vt:lpstr>Default 6</vt:lpstr>
      <vt:lpstr>Master7 1_Default 1</vt:lpstr>
      <vt:lpstr>Worksheet</vt:lpstr>
      <vt:lpstr>  Naknade u sustavu gospodarenja posebnim kategorijama otpada     </vt:lpstr>
      <vt:lpstr>Sadržaj prezentacije</vt:lpstr>
      <vt:lpstr>FOND ZA ZAŠTITU OKOLIŠA I ENERGETSKU UČINKOVITOST</vt:lpstr>
      <vt:lpstr>Gospodarenja posebnim kategorijama otpada u sustavu kojim upravlja FZOEU</vt:lpstr>
      <vt:lpstr>                     Pravni okvir</vt:lpstr>
      <vt:lpstr> </vt:lpstr>
      <vt:lpstr>PowerPointova prezentacija</vt:lpstr>
      <vt:lpstr>Najčešća pitanja vezana za prijavu, obračun i naplatu naknada</vt:lpstr>
      <vt:lpstr>Tko se smatra obveznikom plaćanja? </vt:lpstr>
      <vt:lpstr>Stavljanje na tržište </vt:lpstr>
      <vt:lpstr>Prijava u bazu Fonda – dostava obrazaca  </vt:lpstr>
      <vt:lpstr>Kako dostavljati podatke za obračun naknade i u kojim rokovima? </vt:lpstr>
      <vt:lpstr>Što u slučaju izvoza/iznosa?</vt:lpstr>
      <vt:lpstr>                                        REPUBLIKA HRVATSKA             FOND ZA ZAŠTITU OKOLIŠA I ENERGETSKU UČINKOVITOST</vt:lpstr>
      <vt:lpstr> </vt:lpstr>
      <vt:lpstr>Pojmovi uporabljeni u Pravilniku imaju sljedeće značenje :</vt:lpstr>
      <vt:lpstr>Naknada i iznos jedinične naknade</vt:lpstr>
      <vt:lpstr>Napomena :</vt:lpstr>
      <vt:lpstr>Napomena :</vt:lpstr>
      <vt:lpstr>Napomena :</vt:lpstr>
      <vt:lpstr>Postupak prijave i obračuna naknade</vt:lpstr>
      <vt:lpstr>Dostava obrazaca:</vt:lpstr>
      <vt:lpstr>Zahtjev za povrat naknade za izvezenu EE opremu</vt:lpstr>
      <vt:lpstr>Koji obrazac ?</vt:lpstr>
      <vt:lpstr>          REPUBLIKA HRVATSKA             FOND ZA ZAŠTITU OKOLIŠA I ENERGETSKU UČINKOVITOST</vt:lpstr>
      <vt:lpstr> </vt:lpstr>
      <vt:lpstr>Pojmovi uporabljeni u Pravilniku imaju sljedeće značenje :</vt:lpstr>
      <vt:lpstr>Ambalaža može biti:</vt:lpstr>
      <vt:lpstr> </vt:lpstr>
      <vt:lpstr>Izuzeće- mali proizvođač :</vt:lpstr>
      <vt:lpstr>Napomena :</vt:lpstr>
      <vt:lpstr>Naknade :</vt:lpstr>
      <vt:lpstr>Postupak prijave i obračuna naknade</vt:lpstr>
      <vt:lpstr>Dostava obrazaca:</vt:lpstr>
      <vt:lpstr>   1. Po vrsti ambalažnog materijala i količini ambalaže:  </vt:lpstr>
      <vt:lpstr>PowerPointova prezentacija</vt:lpstr>
      <vt:lpstr>Razlika povratne ambalaže i povratne naknade !</vt:lpstr>
      <vt:lpstr>Zahtjev za povrat naknade za izvezenu ambalažu</vt:lpstr>
      <vt:lpstr>Koji obrasci ?</vt:lpstr>
      <vt:lpstr>PowerPointova prezentacija</vt:lpstr>
      <vt:lpstr>PowerPointova prezentacija</vt:lpstr>
      <vt:lpstr>                                          REPUBLIKA HRVATSKA             FOND ZA ZAŠTITU OKOLIŠA I ENERGETSKU UČINKOVITOST</vt:lpstr>
      <vt:lpstr>PowerPointova prezentacija</vt:lpstr>
      <vt:lpstr>PowerPointova prezentacija</vt:lpstr>
      <vt:lpstr>PowerPointova prezentacija</vt:lpstr>
      <vt:lpstr>PowerPointova prezentacija</vt:lpstr>
      <vt:lpstr>Prijenosne baterije- primjeri </vt:lpstr>
      <vt:lpstr>Napomena :</vt:lpstr>
      <vt:lpstr>Postupak prijave i obračuna naknade</vt:lpstr>
      <vt:lpstr>Postupak prijave i obračuna naknade</vt:lpstr>
      <vt:lpstr>Zahtjev za povrat naknade za izvezene baterije i akumulatore</vt:lpstr>
      <vt:lpstr>Propisani obrazac – OBA1</vt:lpstr>
      <vt:lpstr>Kontakti </vt:lpstr>
      <vt:lpstr>                            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Obračun naknada za uvoz/unos i proizvodnju EE opreme te baterija i akumulatora</dc:title>
  <dc:creator>Žana Žarkov</dc:creator>
  <cp:lastModifiedBy>Renata Pavković</cp:lastModifiedBy>
  <cp:revision>92</cp:revision>
  <cp:lastPrinted>2018-05-10T13:15:03Z</cp:lastPrinted>
  <dcterms:modified xsi:type="dcterms:W3CDTF">2018-11-30T07:42:28Z</dcterms:modified>
</cp:coreProperties>
</file>